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8" r:id="rId2"/>
    <p:sldId id="259" r:id="rId3"/>
    <p:sldId id="257" r:id="rId4"/>
    <p:sldId id="258" r:id="rId5"/>
    <p:sldId id="309" r:id="rId6"/>
    <p:sldId id="260" r:id="rId7"/>
    <p:sldId id="311" r:id="rId8"/>
    <p:sldId id="299" r:id="rId9"/>
    <p:sldId id="307" r:id="rId10"/>
    <p:sldId id="262" r:id="rId11"/>
    <p:sldId id="324" r:id="rId12"/>
    <p:sldId id="308" r:id="rId13"/>
    <p:sldId id="305" r:id="rId14"/>
    <p:sldId id="310" r:id="rId15"/>
    <p:sldId id="306" r:id="rId16"/>
    <p:sldId id="312" r:id="rId17"/>
    <p:sldId id="313" r:id="rId18"/>
    <p:sldId id="314" r:id="rId19"/>
    <p:sldId id="320" r:id="rId20"/>
    <p:sldId id="325" r:id="rId21"/>
    <p:sldId id="328" r:id="rId22"/>
    <p:sldId id="332" r:id="rId23"/>
    <p:sldId id="334" r:id="rId24"/>
    <p:sldId id="272" r:id="rId25"/>
    <p:sldId id="326" r:id="rId26"/>
    <p:sldId id="268" r:id="rId27"/>
    <p:sldId id="331" r:id="rId28"/>
    <p:sldId id="330" r:id="rId29"/>
    <p:sldId id="333" r:id="rId30"/>
    <p:sldId id="329" r:id="rId31"/>
    <p:sldId id="327" r:id="rId32"/>
    <p:sldId id="281" r:id="rId33"/>
    <p:sldId id="287" r:id="rId34"/>
    <p:sldId id="288" r:id="rId35"/>
    <p:sldId id="289" r:id="rId36"/>
    <p:sldId id="319" r:id="rId37"/>
    <p:sldId id="322" r:id="rId38"/>
    <p:sldId id="323" r:id="rId39"/>
    <p:sldId id="315" r:id="rId40"/>
    <p:sldId id="316" r:id="rId41"/>
    <p:sldId id="317" r:id="rId42"/>
    <p:sldId id="318" r:id="rId43"/>
    <p:sldId id="290" r:id="rId44"/>
    <p:sldId id="293" r:id="rId45"/>
    <p:sldId id="321" r:id="rId46"/>
    <p:sldId id="269" r:id="rId47"/>
    <p:sldId id="294"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27/4/2020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extLst>
      <p:ext uri="{BB962C8B-B14F-4D97-AF65-F5344CB8AC3E}">
        <p14:creationId xmlns:p14="http://schemas.microsoft.com/office/powerpoint/2010/main" val="8359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ADE9D52C-A714-4CCD-87BF-C9304C639143}" type="datetime1">
              <a:rPr lang="el-GR" smtClean="0"/>
              <a:pPr/>
              <a:t>27/4/2020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E786867-1D6D-408E-B3C4-E1AF42DAF70D}" type="datetime1">
              <a:rPr lang="el-GR" smtClean="0"/>
              <a:pPr/>
              <a:t>27/4/2020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9BAFD1-D051-433D-9AA2-C5A63CB73DFC}" type="datetime1">
              <a:rPr lang="el-GR" smtClean="0"/>
              <a:pPr/>
              <a:t>27/4/2020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0B13A2DF-F8D1-4A28-B31D-23663254CE9E}" type="datetime1">
              <a:rPr lang="el-GR" smtClean="0"/>
              <a:pPr/>
              <a:t>27/4/2020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E350B4D9-29B7-4692-A87A-DE046F1CFAB9}" type="datetime1">
              <a:rPr lang="el-GR" smtClean="0"/>
              <a:pPr/>
              <a:t>27/4/2020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AEC29812-7FFC-4C2F-BF42-44CB68FF8C23}" type="datetime1">
              <a:rPr lang="el-GR" smtClean="0"/>
              <a:pPr/>
              <a:t>27/4/2020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71733CE2-9E85-4240-95B8-6ED80871066E}" type="datetime1">
              <a:rPr lang="el-GR" smtClean="0"/>
              <a:pPr/>
              <a:t>27/4/2020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E72F60D8-E662-45A0-82DE-14A9B3770D34}" type="datetime1">
              <a:rPr lang="el-GR" smtClean="0"/>
              <a:pPr/>
              <a:t>27/4/2020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AA19B70-42BF-4955-B44C-6F9ED3078A03}" type="datetime1">
              <a:rPr lang="el-GR" smtClean="0"/>
              <a:pPr/>
              <a:t>27/4/2020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9EAF2AD-20E6-4406-82A3-A34A56EC83BE}" type="datetime1">
              <a:rPr lang="el-GR" smtClean="0"/>
              <a:pPr/>
              <a:t>27/4/2020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2D39276-6FE9-4F13-A126-EEDAB358E527}" type="datetime1">
              <a:rPr lang="el-GR" smtClean="0"/>
              <a:pPr/>
              <a:t>27/4/2020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82A7D3F-BE52-455F-B97C-8BE24B081FB7}" type="datetime1">
              <a:rPr lang="el-GR" smtClean="0"/>
              <a:pPr/>
              <a:t>27/4/2020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hyperlink" Target="https://wordwall.net/resource/1075510/"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ordwall.net/resource/108791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hyperlink" Target="https://wordwall.net/resource/1075510/"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ordwall.net/resource/108791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wordwall.net/resource/142436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hyperlink" Target="https://wordwall.net/resource/142436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3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ordwall.net/resource/1075510/%ce%bc%ce%ad%ce%bd%cf%89-%cf%83%cf%80%ce%af%cf%84%ce%b9-%ce%ba%ce%b1%ce%b9-%cf%87%cf%84%cf%85%cf%80%ce%ac%cf%89-%cf%84%ce%bf-%cf%83%cf%89%cf%83%cf%84%cf%8c-%cf%86%cf%85%cf%83%ce%b9%ce%ba%ce%ae-%ce%b1%ce%b3%cf%89%ce%b3%25"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s://wordwall.net/resource/1075510/"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4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ordwall.net/resource/1075510/%ce%bc%ce%ad%ce%bd%cf%89-%cf%83%cf%80%ce%af%cf%84%ce%b9-%ce%ba%ce%b1%ce%b9-%cf%87%cf%84%cf%85%cf%80%ce%ac%cf%89-%cf%84%ce%bf-%cf%83%cf%89%cf%83%cf%84%cf%8c-%cf%86%cf%85%cf%83%ce%b9%ce%ba%ce%ae-%ce%b1%ce%b3%cf%89%ce%b3%25" TargetMode="External"/><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hyperlink" Target="https://wordwall.net/resource/1075510/" TargetMode="Externa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hyperlink" Target="http://ebooks.edu.gr/modules/ebook/show.php/DSDIM-A101/82/666,2511/" TargetMode="External"/><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ebooks.edu.gr/modules/ebook/show.php/DSDIM-C101/86/690,262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books.edu.gr/modules/ebook/show.php/DSDIM-G100/156/1110,4046/" TargetMode="Externa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ctr"/>
            <a:r>
              <a:rPr lang="el-GR" dirty="0" smtClean="0"/>
              <a:t>Ασύγχρονη Εκπαίδευση</a:t>
            </a:r>
            <a:br>
              <a:rPr lang="el-GR" dirty="0" smtClean="0"/>
            </a:br>
            <a:r>
              <a:rPr lang="el-GR" dirty="0" smtClean="0"/>
              <a:t>« Μένω σπίτι και γυμνάζομαι»</a:t>
            </a:r>
            <a:endParaRPr lang="el-GR" dirty="0"/>
          </a:p>
        </p:txBody>
      </p:sp>
      <p:sp>
        <p:nvSpPr>
          <p:cNvPr id="3" name="2 - Υπότιτλος"/>
          <p:cNvSpPr>
            <a:spLocks noGrp="1"/>
          </p:cNvSpPr>
          <p:nvPr>
            <p:ph type="subTitle" idx="1"/>
          </p:nvPr>
        </p:nvSpPr>
        <p:spPr>
          <a:xfrm>
            <a:off x="1219200" y="5124450"/>
            <a:ext cx="6858000" cy="680814"/>
          </a:xfrm>
        </p:spPr>
        <p:txBody>
          <a:bodyPr>
            <a:normAutofit fontScale="92500" lnSpcReduction="20000"/>
          </a:bodyPr>
          <a:lstStyle/>
          <a:p>
            <a:pPr algn="ctr"/>
            <a:r>
              <a:rPr lang="el-GR" dirty="0" smtClean="0"/>
              <a:t>Φυσική Αγωγή για την Πρωτοβάθμια Εκπαίδευση</a:t>
            </a:r>
          </a:p>
          <a:p>
            <a:pPr algn="ctr"/>
            <a:r>
              <a:rPr lang="el-GR" dirty="0" smtClean="0"/>
              <a:t>(</a:t>
            </a:r>
            <a:r>
              <a:rPr lang="en-US" dirty="0" smtClean="0"/>
              <a:t>3</a:t>
            </a:r>
            <a:r>
              <a:rPr lang="el-GR" baseline="30000" dirty="0" smtClean="0"/>
              <a:t>η</a:t>
            </a:r>
            <a:r>
              <a:rPr lang="el-GR" dirty="0" smtClean="0"/>
              <a:t> εβδομάδα)</a:t>
            </a:r>
          </a:p>
          <a:p>
            <a:pPr algn="ctr"/>
            <a:endParaRPr lang="el-GR" dirty="0"/>
          </a:p>
        </p:txBody>
      </p:sp>
      <p:sp>
        <p:nvSpPr>
          <p:cNvPr id="1026" name="Text Box 2"/>
          <p:cNvSpPr txBox="1">
            <a:spLocks noChangeArrowheads="1"/>
          </p:cNvSpPr>
          <p:nvPr/>
        </p:nvSpPr>
        <p:spPr bwMode="auto">
          <a:xfrm>
            <a:off x="1187624" y="620688"/>
            <a:ext cx="6984776" cy="259228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l-GR" sz="1200" b="0"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ΕΛΛΗΝΙΚΗ ΔΗΜΟΚΡΑΤΙΑ</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ΥΠΟΥΡΓΕΙΟ ΠΑΙΔΕΙΑΣ &amp; ΘΡΗΣΚΕΥΜΑΤΩΝ</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ΠΕΡΙΦΕΡΕΙΑΚΗ Δ/ΝΣΗ Π. &amp; Δ. ΕΚΠ/ΣΗΣ ΑΤΤΙΚΗΣ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Δ/ΝΣΗ Α/ΘΜΙΑΣ ΕΚΠ/ΣΗΣ Γ΄ ΑΘΗΝΑΣ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ΤΜΗΜΑ ΕΚΠΑΙΔΕΥΤΙΚΩΝ ΘΕΜΑΤΩΝ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i="0" u="none" strike="noStrike" cap="none" normalizeH="0" baseline="0" dirty="0" smtClean="0">
                <a:ln>
                  <a:noFill/>
                </a:ln>
                <a:solidFill>
                  <a:schemeClr val="tx1"/>
                </a:solidFill>
                <a:effectLst/>
                <a:latin typeface="+mj-lt"/>
                <a:cs typeface="Arial" pitchFamily="34" charset="0"/>
              </a:rPr>
              <a:t>ΦΥΣΙΚΗ ΑΓΩΓΗ ΚΑΙ ΣΧΟΛΙΚΟΣ ΑΘΛΗΤΙΣΜΟΣ</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100" b="1"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cs typeface="Arial" pitchFamily="34" charset="0"/>
            </a:endParaRPr>
          </a:p>
        </p:txBody>
      </p:sp>
      <p:pic>
        <p:nvPicPr>
          <p:cNvPr id="8" name="7 - Εικόνα"/>
          <p:cNvPicPr/>
          <p:nvPr/>
        </p:nvPicPr>
        <p:blipFill>
          <a:blip r:embed="rId3" cstate="print"/>
          <a:srcRect/>
          <a:stretch>
            <a:fillRect/>
          </a:stretch>
        </p:blipFill>
        <p:spPr bwMode="auto">
          <a:xfrm>
            <a:off x="4139952" y="332656"/>
            <a:ext cx="864096" cy="576064"/>
          </a:xfrm>
          <a:prstGeom prst="rect">
            <a:avLst/>
          </a:prstGeom>
          <a:noFill/>
          <a:ln w="9525">
            <a:noFill/>
            <a:miter lim="800000"/>
            <a:headEnd/>
            <a:tailEnd/>
          </a:ln>
        </p:spPr>
      </p:pic>
      <p:sp>
        <p:nvSpPr>
          <p:cNvPr id="7" name="6 - Θέση ημερομηνίας"/>
          <p:cNvSpPr>
            <a:spLocks noGrp="1"/>
          </p:cNvSpPr>
          <p:nvPr>
            <p:ph type="dt" sz="half" idx="10"/>
          </p:nvPr>
        </p:nvSpPr>
        <p:spPr/>
        <p:txBody>
          <a:bodyPr/>
          <a:lstStyle/>
          <a:p>
            <a:fld id="{DCE70353-5DBD-452F-9D07-490AC946E786}" type="datetime1">
              <a:rPr lang="el-GR" smtClean="0"/>
              <a:pPr/>
              <a:t>27/4/2020</a:t>
            </a:fld>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(6)</a:t>
            </a:r>
            <a:endParaRPr lang="el-GR" dirty="0"/>
          </a:p>
        </p:txBody>
      </p:sp>
      <p:sp>
        <p:nvSpPr>
          <p:cNvPr id="3" name="2 - Θέση περιεχομένου"/>
          <p:cNvSpPr>
            <a:spLocks noGrp="1"/>
          </p:cNvSpPr>
          <p:nvPr>
            <p:ph sz="quarter" idx="1"/>
          </p:nvPr>
        </p:nvSpPr>
        <p:spPr>
          <a:xfrm>
            <a:off x="539552" y="1268760"/>
            <a:ext cx="7488832"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302BF0B5-E692-4B62-B369-ECDDDFE4C15E}" type="datetime1">
              <a:rPr lang="el-GR" smtClean="0"/>
              <a:pPr/>
              <a:t>27/4/2020</a:t>
            </a:fld>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8" name="7 - Εικόνα" descr="7d34dca33b2c32b4984b872998db73e8_exercise-stretching-kids-gif-find-on-gifer_559-388.gif"/>
          <p:cNvPicPr>
            <a:picLocks noChangeAspect="1"/>
          </p:cNvPicPr>
          <p:nvPr/>
        </p:nvPicPr>
        <p:blipFill>
          <a:blip r:embed="rId3" cstate="print"/>
          <a:stretch>
            <a:fillRect/>
          </a:stretch>
        </p:blipFill>
        <p:spPr>
          <a:xfrm>
            <a:off x="0" y="5373216"/>
            <a:ext cx="2734246" cy="1484784"/>
          </a:xfrm>
          <a:prstGeom prst="rect">
            <a:avLst/>
          </a:prstGeom>
        </p:spPr>
      </p:pic>
      <p:pic>
        <p:nvPicPr>
          <p:cNvPr id="10" name="9 - Εικόνα" descr="CLIP ART 2.gif"/>
          <p:cNvPicPr>
            <a:picLocks noChangeAspect="1"/>
          </p:cNvPicPr>
          <p:nvPr/>
        </p:nvPicPr>
        <p:blipFill>
          <a:blip r:embed="rId4"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(7)</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sp>
        <p:nvSpPr>
          <p:cNvPr id="20" name="19 - TextBox">
            <a:hlinkClick r:id="rId3"/>
          </p:cNvPr>
          <p:cNvSpPr txBox="1"/>
          <p:nvPr/>
        </p:nvSpPr>
        <p:spPr>
          <a:xfrm>
            <a:off x="2195736" y="5013176"/>
            <a:ext cx="4392488" cy="646331"/>
          </a:xfrm>
          <a:prstGeom prst="rect">
            <a:avLst/>
          </a:prstGeom>
          <a:noFill/>
        </p:spPr>
        <p:txBody>
          <a:bodyPr wrap="square" rtlCol="0">
            <a:spAutoFit/>
          </a:bodyPr>
          <a:lstStyle/>
          <a:p>
            <a:r>
              <a:rPr lang="en-US" dirty="0" smtClean="0">
                <a:hlinkClick r:id="rId4"/>
              </a:rPr>
              <a:t>https://wordwall.net/resource/1087910/</a:t>
            </a:r>
            <a:endParaRPr lang="el-GR" dirty="0" smtClean="0"/>
          </a:p>
          <a:p>
            <a:endParaRPr lang="el-GR" dirty="0"/>
          </a:p>
        </p:txBody>
      </p:sp>
      <p:pic>
        <p:nvPicPr>
          <p:cNvPr id="62467" name="Picture 3"/>
          <p:cNvPicPr>
            <a:picLocks noChangeAspect="1" noChangeArrowheads="1"/>
          </p:cNvPicPr>
          <p:nvPr/>
        </p:nvPicPr>
        <p:blipFill>
          <a:blip r:embed="rId5" cstate="print"/>
          <a:srcRect/>
          <a:stretch>
            <a:fillRect/>
          </a:stretch>
        </p:blipFill>
        <p:spPr bwMode="auto">
          <a:xfrm>
            <a:off x="2195736" y="3068960"/>
            <a:ext cx="4211563" cy="1906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251520" y="980728"/>
            <a:ext cx="7848872" cy="4464496"/>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Μπορείτε να το αφήσετε να δει και την κίνηση της φιγούρας</a:t>
            </a:r>
            <a:r>
              <a:rPr lang="en-US" dirty="0" smtClean="0">
                <a:latin typeface="+mj-lt"/>
              </a:rPr>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5235BA2-AEB6-4BE7-A0F3-F2ED0CFEC623}"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445224"/>
            <a:ext cx="2734246" cy="14127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a:bodyPr>
          <a:lstStyle/>
          <a:p>
            <a:pPr>
              <a:buNone/>
            </a:pPr>
            <a:r>
              <a:rPr lang="en-US" b="1" dirty="0" smtClean="0">
                <a:latin typeface="+mj-lt"/>
              </a:rPr>
              <a:t>  </a:t>
            </a:r>
            <a:r>
              <a:rPr lang="el-GR" b="1" dirty="0" smtClean="0">
                <a:latin typeface="+mj-lt"/>
              </a:rPr>
              <a:t> Θέμα: Στάση σώματος – Περιφορές χεριών</a:t>
            </a:r>
          </a:p>
          <a:p>
            <a:pPr algn="just">
              <a:buNone/>
            </a:pPr>
            <a:r>
              <a:rPr lang="el-GR" dirty="0" smtClean="0">
                <a:latin typeface="+mj-lt"/>
              </a:rPr>
              <a:t>    Παιδιά θέλω να πάρετε μια τέτοια στάση σώματος, που τα πόδια σας να είναι ανοιχτά όσο και οι ώμοι σας. Φέρτε τα χέρια επάνω, ανοιχτά και σχεδόν τεντωμένα στο πλάι!! Αρχίστε να τα κινείτε αργά δημιουργώντας μικρούς κύκλους. Μετά από ένα μικρό χρονικό διάστημα, προσπαθήστε να κάνετε την ίδια κίνηση προς τα πίσω. Δοκιμάστε όσες φορές θέλετε!!!</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40962" name="Picture 2" descr="Image"/>
          <p:cNvPicPr>
            <a:picLocks noChangeAspect="1" noChangeArrowheads="1" noCrop="1"/>
          </p:cNvPicPr>
          <p:nvPr/>
        </p:nvPicPr>
        <p:blipFill>
          <a:blip r:embed="rId3" cstate="print"/>
          <a:srcRect/>
          <a:stretch>
            <a:fillRect/>
          </a:stretch>
        </p:blipFill>
        <p:spPr bwMode="auto">
          <a:xfrm>
            <a:off x="6300192" y="4005064"/>
            <a:ext cx="2843808" cy="31409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fontScale="92500" lnSpcReduction="20000"/>
          </a:bodyPr>
          <a:lstStyle/>
          <a:p>
            <a:pPr>
              <a:buNone/>
            </a:pPr>
            <a:r>
              <a:rPr lang="en-US" b="1" dirty="0" smtClean="0">
                <a:latin typeface="+mj-lt"/>
              </a:rPr>
              <a:t>  </a:t>
            </a:r>
            <a:r>
              <a:rPr lang="el-GR" b="1" dirty="0" smtClean="0">
                <a:latin typeface="+mj-lt"/>
              </a:rPr>
              <a:t> Θέμα: Ισορροπία</a:t>
            </a:r>
          </a:p>
          <a:p>
            <a:pPr>
              <a:buNone/>
            </a:pPr>
            <a:endParaRPr lang="el-GR" b="1" dirty="0" smtClean="0">
              <a:latin typeface="+mj-lt"/>
            </a:endParaRPr>
          </a:p>
          <a:p>
            <a:pPr algn="just">
              <a:buNone/>
            </a:pPr>
            <a:r>
              <a:rPr lang="el-GR" dirty="0" smtClean="0"/>
              <a:t>    </a:t>
            </a:r>
            <a:r>
              <a:rPr lang="el-GR" dirty="0" smtClean="0">
                <a:latin typeface="+mj-lt"/>
              </a:rPr>
              <a:t>Παιδιά τώρα στηριχτείτε στο ένα πόδι. Θα πρέπει το άλλο πόδι να το λυγίσετε στο γόνατο όπως ο ήρωας της εικόνας μας. Πολύ ωραία!!</a:t>
            </a:r>
          </a:p>
          <a:p>
            <a:pPr algn="just">
              <a:buNone/>
            </a:pPr>
            <a:r>
              <a:rPr lang="el-GR" dirty="0" smtClean="0">
                <a:latin typeface="+mj-lt"/>
              </a:rPr>
              <a:t>    Τώρα, θα πρέπει να φέρετε τα χέρια επάνω, ανοιχτά και σχεδόν τεντωμένα στο πλάι για να σας βοηθήσουν να ισορροπήσετε!! Μετρήστε μέχρι το 5 και μετά δοκιμάστε να κάνετε ισορροπία στο άλλο πόδι!!! Δοκιμάστε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balance.gif"/>
          <p:cNvPicPr>
            <a:picLocks noChangeAspect="1"/>
          </p:cNvPicPr>
          <p:nvPr/>
        </p:nvPicPr>
        <p:blipFill>
          <a:blip r:embed="rId3" cstate="print"/>
          <a:stretch>
            <a:fillRect/>
          </a:stretch>
        </p:blipFill>
        <p:spPr>
          <a:xfrm>
            <a:off x="5652120" y="4221088"/>
            <a:ext cx="2304256" cy="219303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3</a:t>
            </a:r>
            <a:r>
              <a:rPr lang="el-GR" dirty="0" smtClean="0"/>
              <a:t>)</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4</a:t>
            </a:r>
            <a:r>
              <a:rPr lang="el-GR" dirty="0" smtClean="0"/>
              <a:t>)</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8914" name="Picture 2" descr="Image"/>
          <p:cNvPicPr>
            <a:picLocks noChangeAspect="1" noChangeArrowheads="1" noCrop="1"/>
          </p:cNvPicPr>
          <p:nvPr/>
        </p:nvPicPr>
        <p:blipFill>
          <a:blip r:embed="rId3" cstate="print"/>
          <a:srcRect/>
          <a:stretch>
            <a:fillRect/>
          </a:stretch>
        </p:blipFill>
        <p:spPr bwMode="auto">
          <a:xfrm>
            <a:off x="6516216" y="3356992"/>
            <a:ext cx="2627784" cy="2769096"/>
          </a:xfrm>
          <a:prstGeom prst="rect">
            <a:avLst/>
          </a:prstGeom>
          <a:noFill/>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 Άλματα</a:t>
            </a:r>
            <a:endParaRPr lang="el-GR" sz="2400" dirty="0">
              <a:latin typeface="+mj-lt"/>
            </a:endParaRPr>
          </a:p>
        </p:txBody>
      </p:sp>
      <p:sp>
        <p:nvSpPr>
          <p:cNvPr id="13" name="12 - TextBox"/>
          <p:cNvSpPr txBox="1"/>
          <p:nvPr/>
        </p:nvSpPr>
        <p:spPr>
          <a:xfrm>
            <a:off x="539552" y="1772816"/>
            <a:ext cx="7128792" cy="3785652"/>
          </a:xfrm>
          <a:prstGeom prst="rect">
            <a:avLst/>
          </a:prstGeom>
          <a:noFill/>
        </p:spPr>
        <p:txBody>
          <a:bodyPr wrap="square" rtlCol="0">
            <a:spAutoFit/>
          </a:bodyPr>
          <a:lstStyle/>
          <a:p>
            <a:r>
              <a:rPr lang="el-GR" sz="2400" dirty="0" smtClean="0">
                <a:latin typeface="+mj-lt"/>
              </a:rPr>
              <a:t>Το να κάνεις συνεχόμενα άλματα σε κάνει να νιώθεις χαρά!!!</a:t>
            </a:r>
          </a:p>
          <a:p>
            <a:r>
              <a:rPr lang="el-GR" sz="2400" dirty="0" smtClean="0">
                <a:latin typeface="+mj-lt"/>
              </a:rPr>
              <a:t>Σωστά;;;</a:t>
            </a:r>
          </a:p>
          <a:p>
            <a:r>
              <a:rPr lang="el-GR" sz="2400" dirty="0" smtClean="0">
                <a:latin typeface="+mj-lt"/>
              </a:rPr>
              <a:t>Τα άλματα είναι πολύ σημαντικά για όλα σχεδόν τα αθλήματα, όπως το μπάσκετ, το βόλεϊ, το ποδόσφαιρο, ο στίβος κ.α.</a:t>
            </a:r>
          </a:p>
          <a:p>
            <a:r>
              <a:rPr lang="el-GR" sz="2400" dirty="0" smtClean="0">
                <a:latin typeface="+mj-lt"/>
              </a:rPr>
              <a:t>Κάνε 10 άλματα χωρίς να σταματήσεις!!!</a:t>
            </a:r>
          </a:p>
          <a:p>
            <a:r>
              <a:rPr lang="el-GR" sz="2400" dirty="0" smtClean="0">
                <a:latin typeface="+mj-lt"/>
              </a:rPr>
              <a:t>Ξεκουράσου και κάνε το ίδιο άλλη μια φορά!!</a:t>
            </a:r>
          </a:p>
          <a:p>
            <a:r>
              <a:rPr lang="el-GR" sz="2400" dirty="0" smtClean="0">
                <a:latin typeface="+mj-lt"/>
              </a:rPr>
              <a:t>Προσπάθησε να στηρίζεσαι στις «μυτούλες» των</a:t>
            </a:r>
          </a:p>
          <a:p>
            <a:r>
              <a:rPr lang="el-GR" sz="2400" dirty="0" smtClean="0">
                <a:latin typeface="+mj-lt"/>
              </a:rPr>
              <a:t>ποδιών σου!!!</a:t>
            </a:r>
            <a:endParaRPr lang="el-GR" sz="2400" dirty="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a:t>
            </a:r>
            <a:r>
              <a:rPr lang="en-US" dirty="0" smtClean="0"/>
              <a:t>5</a:t>
            </a:r>
            <a:r>
              <a:rPr lang="el-GR" dirty="0" smtClean="0"/>
              <a:t>)</a:t>
            </a:r>
            <a:endParaRPr lang="el-GR" dirty="0"/>
          </a:p>
        </p:txBody>
      </p:sp>
      <p:sp>
        <p:nvSpPr>
          <p:cNvPr id="3" name="2 - Θέση περιεχομένου"/>
          <p:cNvSpPr>
            <a:spLocks noGrp="1"/>
          </p:cNvSpPr>
          <p:nvPr>
            <p:ph sz="quarter" idx="1"/>
          </p:nvPr>
        </p:nvSpPr>
        <p:spPr>
          <a:xfrm>
            <a:off x="251520" y="1268760"/>
            <a:ext cx="770485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dirty="0" smtClean="0"/>
              <a:t>    </a:t>
            </a:r>
            <a:r>
              <a:rPr lang="el-GR" dirty="0" smtClean="0">
                <a:latin typeface="+mj-lt"/>
              </a:rPr>
              <a:t>Σταθείτε σε όρθια θέση, με τα πόδια σας ανοιχτά, λίγο περισσότερο από τους ώμους σας και τα χέρια στο πλάι. Χωρίς να λυγίζετε τα γόνατά σας, σκύψτε ελαφρά προς τα εμπρός, φέρτε το δεξί χέρι προς τα κάτω και «στρίβοντας» λίγο το σώμα σας πιάστε το αριστερό σας πόδι. Μόλις το κάνετε αυτό, επιστρέψτε στην αρχική θέση και κάντε το ίδιο με το αριστερό χέρι και το δεξί πόδι. Κάντε το όσες φορές μπορείτε!!! Πολύ καλά!!!</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73216"/>
            <a:ext cx="2734246" cy="1484784"/>
          </a:xfrm>
          <a:prstGeom prst="rect">
            <a:avLst/>
          </a:prstGeom>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a:t>
            </a:r>
            <a:endParaRPr lang="el-GR" sz="2400" dirty="0">
              <a:latin typeface="+mj-lt"/>
            </a:endParaRPr>
          </a:p>
        </p:txBody>
      </p:sp>
      <p:pic>
        <p:nvPicPr>
          <p:cNvPr id="11" name="10 - Εικόνα" descr="toetouches.gif"/>
          <p:cNvPicPr>
            <a:picLocks noChangeAspect="1"/>
          </p:cNvPicPr>
          <p:nvPr/>
        </p:nvPicPr>
        <p:blipFill>
          <a:blip r:embed="rId3" cstate="print"/>
          <a:stretch>
            <a:fillRect/>
          </a:stretch>
        </p:blipFill>
        <p:spPr>
          <a:xfrm>
            <a:off x="6876256" y="4221088"/>
            <a:ext cx="2600975" cy="29249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(6)</a:t>
            </a:r>
            <a:endParaRPr lang="el-GR" dirty="0"/>
          </a:p>
        </p:txBody>
      </p:sp>
      <p:sp>
        <p:nvSpPr>
          <p:cNvPr id="3" name="2 - Θέση περιεχομένου"/>
          <p:cNvSpPr>
            <a:spLocks noGrp="1"/>
          </p:cNvSpPr>
          <p:nvPr>
            <p:ph sz="quarter" idx="1"/>
          </p:nvPr>
        </p:nvSpPr>
        <p:spPr>
          <a:xfrm>
            <a:off x="539552" y="1268760"/>
            <a:ext cx="7488832" cy="5589240"/>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νερό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Αντίο!!!</a:t>
            </a: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302BF0B5-E692-4B62-B369-ECDDDFE4C15E}" type="datetime1">
              <a:rPr lang="el-GR" smtClean="0"/>
              <a:pPr/>
              <a:t>27/4/2020</a:t>
            </a:fld>
            <a:endParaRPr lang="el-GR" dirty="0"/>
          </a:p>
        </p:txBody>
      </p:sp>
      <p:pic>
        <p:nvPicPr>
          <p:cNvPr id="2051" name="Picture 3"/>
          <p:cNvPicPr>
            <a:picLocks noChangeAspect="1" noChangeArrowheads="1"/>
          </p:cNvPicPr>
          <p:nvPr/>
        </p:nvPicPr>
        <p:blipFill>
          <a:blip r:embed="rId2" cstate="print"/>
          <a:srcRect/>
          <a:stretch>
            <a:fillRect/>
          </a:stretch>
        </p:blipFill>
        <p:spPr bwMode="auto">
          <a:xfrm>
            <a:off x="395536" y="5572125"/>
            <a:ext cx="2190750" cy="1285875"/>
          </a:xfrm>
          <a:prstGeom prst="rect">
            <a:avLst/>
          </a:prstGeom>
          <a:noFill/>
          <a:ln w="9525">
            <a:noFill/>
            <a:miter lim="800000"/>
            <a:headEnd/>
            <a:tailEnd/>
          </a:ln>
        </p:spPr>
      </p:pic>
      <p:pic>
        <p:nvPicPr>
          <p:cNvPr id="8" name="7 - Εικόνα" descr="7d34dca33b2c32b4984b872998db73e8_exercise-stretching-kids-gif-find-on-gifer_559-388.gif"/>
          <p:cNvPicPr>
            <a:picLocks noChangeAspect="1"/>
          </p:cNvPicPr>
          <p:nvPr/>
        </p:nvPicPr>
        <p:blipFill>
          <a:blip r:embed="rId3" cstate="print"/>
          <a:stretch>
            <a:fillRect/>
          </a:stretch>
        </p:blipFill>
        <p:spPr>
          <a:xfrm>
            <a:off x="0" y="5373216"/>
            <a:ext cx="2734246" cy="1484784"/>
          </a:xfrm>
          <a:prstGeom prst="rect">
            <a:avLst/>
          </a:prstGeom>
        </p:spPr>
      </p:pic>
      <p:pic>
        <p:nvPicPr>
          <p:cNvPr id="10" name="9 - Εικόνα" descr="CLIP ART 2.gif"/>
          <p:cNvPicPr>
            <a:picLocks noChangeAspect="1"/>
          </p:cNvPicPr>
          <p:nvPr/>
        </p:nvPicPr>
        <p:blipFill>
          <a:blip r:embed="rId4"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(7)</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sp>
        <p:nvSpPr>
          <p:cNvPr id="20" name="19 - TextBox">
            <a:hlinkClick r:id="rId3"/>
          </p:cNvPr>
          <p:cNvSpPr txBox="1"/>
          <p:nvPr/>
        </p:nvSpPr>
        <p:spPr>
          <a:xfrm>
            <a:off x="2195736" y="5013176"/>
            <a:ext cx="4392488" cy="646331"/>
          </a:xfrm>
          <a:prstGeom prst="rect">
            <a:avLst/>
          </a:prstGeom>
          <a:noFill/>
        </p:spPr>
        <p:txBody>
          <a:bodyPr wrap="square" rtlCol="0">
            <a:spAutoFit/>
          </a:bodyPr>
          <a:lstStyle/>
          <a:p>
            <a:r>
              <a:rPr lang="en-US" dirty="0" smtClean="0">
                <a:hlinkClick r:id="rId4"/>
              </a:rPr>
              <a:t>https://wordwall.net/resource/1087910/</a:t>
            </a:r>
            <a:endParaRPr lang="el-GR" dirty="0" smtClean="0"/>
          </a:p>
          <a:p>
            <a:endParaRPr lang="el-GR" dirty="0"/>
          </a:p>
        </p:txBody>
      </p:sp>
      <p:pic>
        <p:nvPicPr>
          <p:cNvPr id="62467" name="Picture 3"/>
          <p:cNvPicPr>
            <a:picLocks noChangeAspect="1" noChangeArrowheads="1"/>
          </p:cNvPicPr>
          <p:nvPr/>
        </p:nvPicPr>
        <p:blipFill>
          <a:blip r:embed="rId5" cstate="print"/>
          <a:srcRect/>
          <a:stretch>
            <a:fillRect/>
          </a:stretch>
        </p:blipFill>
        <p:spPr bwMode="auto">
          <a:xfrm>
            <a:off x="2195736" y="3068960"/>
            <a:ext cx="4211563" cy="1906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611560" y="1124744"/>
            <a:ext cx="7941568" cy="4392488"/>
          </a:xfrm>
        </p:spPr>
        <p:txBody>
          <a:bodyPr>
            <a:normAutofit fontScale="92500" lnSpcReduction="20000"/>
          </a:bodyPr>
          <a:lstStyle/>
          <a:p>
            <a:pPr>
              <a:buNone/>
            </a:pPr>
            <a:r>
              <a:rPr lang="en-US" dirty="0" smtClean="0">
                <a:latin typeface="+mj-lt"/>
              </a:rPr>
              <a:t>   </a:t>
            </a:r>
          </a:p>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Αν μπορείτε να συνδυάσετε τις δράσεις με την αγαπημένη τους μουσική θα ήταν ιδανικά.</a:t>
            </a:r>
          </a:p>
          <a:p>
            <a:pPr>
              <a:buNone/>
            </a:pPr>
            <a:endParaRPr lang="el-GR" dirty="0" smtClean="0"/>
          </a:p>
          <a:p>
            <a:pPr algn="ctr">
              <a:buNone/>
            </a:pPr>
            <a:r>
              <a:rPr lang="el-GR" dirty="0" smtClean="0"/>
              <a:t>  </a:t>
            </a:r>
            <a:r>
              <a:rPr lang="el-GR" dirty="0" smtClean="0">
                <a:latin typeface="+mj-lt"/>
              </a:rPr>
              <a:t>Σας ευχαριστούμε για την συνεργασία. </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50EE5F8F-D391-407A-BE43-B7286045C26A}" type="datetime1">
              <a:rPr lang="el-GR" smtClean="0"/>
              <a:pPr/>
              <a:t>27/4/2020</a:t>
            </a:fld>
            <a:endParaRPr lang="el-GR" dirty="0"/>
          </a:p>
        </p:txBody>
      </p:sp>
      <p:pic>
        <p:nvPicPr>
          <p:cNvPr id="9" name="8 - Εικόνα" descr="7d34dca33b2c32b4984b872998db73e8_exercise-stretching-kids-gif-find-on-gifer_559-388.gif"/>
          <p:cNvPicPr>
            <a:picLocks noChangeAspect="1"/>
          </p:cNvPicPr>
          <p:nvPr/>
        </p:nvPicPr>
        <p:blipFill>
          <a:blip r:embed="rId2" cstate="print"/>
          <a:stretch>
            <a:fillRect/>
          </a:stretch>
        </p:blipFill>
        <p:spPr>
          <a:xfrm>
            <a:off x="0" y="5085184"/>
            <a:ext cx="2734246" cy="1772816"/>
          </a:xfrm>
          <a:prstGeom prst="rect">
            <a:avLst/>
          </a:prstGeom>
        </p:spPr>
      </p:pic>
      <p:pic>
        <p:nvPicPr>
          <p:cNvPr id="10" name="9 - Εικόνα" descr="9d0586ac63b7e7a30a6ffafcbb4e0a93.gif"/>
          <p:cNvPicPr>
            <a:picLocks noChangeAspect="1"/>
          </p:cNvPicPr>
          <p:nvPr/>
        </p:nvPicPr>
        <p:blipFill>
          <a:blip r:embed="rId3" cstate="print"/>
          <a:stretch>
            <a:fillRect/>
          </a:stretch>
        </p:blipFill>
        <p:spPr>
          <a:xfrm>
            <a:off x="7164288" y="4797152"/>
            <a:ext cx="1979712" cy="1595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251520" y="908720"/>
            <a:ext cx="792088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r>
              <a:rPr lang="el-GR" dirty="0" smtClean="0"/>
              <a:t>Μπορείτε να το αφήσετε να δει και την κίνηση της φιγούρας</a:t>
            </a:r>
            <a:r>
              <a:rPr lang="en-US" dirty="0" smtClean="0"/>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endParaRPr lang="el-GR"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83784115-2EE2-4364-80BD-22EB0A3DFE6E}"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Κίνηση στο χώρο </a:t>
            </a:r>
          </a:p>
          <a:p>
            <a:pPr>
              <a:buNone/>
            </a:pPr>
            <a:r>
              <a:rPr lang="el-GR" dirty="0" smtClean="0"/>
              <a:t>    </a:t>
            </a:r>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running.gif"/>
          <p:cNvPicPr>
            <a:picLocks noChangeAspect="1"/>
          </p:cNvPicPr>
          <p:nvPr/>
        </p:nvPicPr>
        <p:blipFill>
          <a:blip r:embed="rId3" cstate="print"/>
          <a:stretch>
            <a:fillRect/>
          </a:stretch>
        </p:blipFill>
        <p:spPr>
          <a:xfrm>
            <a:off x="6695728" y="2276872"/>
            <a:ext cx="2448272" cy="3096344"/>
          </a:xfrm>
          <a:prstGeom prst="rect">
            <a:avLst/>
          </a:prstGeom>
        </p:spPr>
      </p:pic>
      <p:sp>
        <p:nvSpPr>
          <p:cNvPr id="9" name="8 - TextBox"/>
          <p:cNvSpPr txBox="1"/>
          <p:nvPr/>
        </p:nvSpPr>
        <p:spPr>
          <a:xfrm>
            <a:off x="539552" y="2132856"/>
            <a:ext cx="6264696" cy="3785652"/>
          </a:xfrm>
          <a:prstGeom prst="rect">
            <a:avLst/>
          </a:prstGeom>
          <a:noFill/>
        </p:spPr>
        <p:txBody>
          <a:bodyPr wrap="square" rtlCol="0">
            <a:spAutoFit/>
          </a:bodyPr>
          <a:lstStyle/>
          <a:p>
            <a:r>
              <a:rPr lang="el-GR" sz="2400" dirty="0" smtClean="0">
                <a:latin typeface="+mj-lt"/>
              </a:rPr>
              <a:t>Τρέξε επί τόπου ή αν σου επιτρέπει ο χώρος σου τρέξε σε αυτόν για 5 λεπτά. Τέλεια! </a:t>
            </a:r>
          </a:p>
          <a:p>
            <a:r>
              <a:rPr lang="el-GR" sz="2400" dirty="0" smtClean="0">
                <a:latin typeface="+mj-lt"/>
              </a:rPr>
              <a:t>Βάλε μερικά εμπόδια στη διαδρομή (π.χ. πλαστικά ποτήρια ) και πέρνα από πάνω κάθε φορά που φτάνεις στο εμπόδιο ή κάνει μια στροφή γύρω από αυτό!!</a:t>
            </a: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Κινητικός συντονισμός – Άλματα</a:t>
            </a:r>
          </a:p>
          <a:p>
            <a:pPr>
              <a:buNone/>
            </a:pPr>
            <a:endParaRPr lang="el-GR" b="1" dirty="0" smtClean="0">
              <a:latin typeface="+mj-lt"/>
            </a:endParaRPr>
          </a:p>
          <a:p>
            <a:pPr>
              <a:buNone/>
            </a:pPr>
            <a:r>
              <a:rPr lang="el-GR" dirty="0" smtClean="0"/>
              <a:t>    </a:t>
            </a:r>
            <a:r>
              <a:rPr lang="el-GR" sz="3000" dirty="0" smtClean="0">
                <a:latin typeface="+mj-lt"/>
              </a:rPr>
              <a:t>Κάνε 2 σετ από 10 κάθετα αλματάκια !! Είναι σημαντικά σε πολλά αθλήματα!! Κάνε άλλα 2 σετ με άλματα δεξιά – αριστερά!!</a:t>
            </a:r>
          </a:p>
          <a:p>
            <a:pPr>
              <a:buNone/>
            </a:pPr>
            <a:endParaRPr lang="el-GR" dirty="0" smtClean="0"/>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jumping.gif"/>
          <p:cNvPicPr>
            <a:picLocks noChangeAspect="1"/>
          </p:cNvPicPr>
          <p:nvPr/>
        </p:nvPicPr>
        <p:blipFill>
          <a:blip r:embed="rId3" cstate="print"/>
          <a:stretch>
            <a:fillRect/>
          </a:stretch>
        </p:blipFill>
        <p:spPr>
          <a:xfrm>
            <a:off x="6228184" y="3861048"/>
            <a:ext cx="2636912" cy="26369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62D71FCE-1CB3-4718-9113-D62255B1FC6B}" type="datetime1">
              <a:rPr lang="el-GR" smtClean="0"/>
              <a:pPr/>
              <a:t>27/4/2020</a:t>
            </a:fld>
            <a:endParaRPr lang="el-GR" dirty="0"/>
          </a:p>
        </p:txBody>
      </p:sp>
      <p:pic>
        <p:nvPicPr>
          <p:cNvPr id="11" name="10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pic>
        <p:nvPicPr>
          <p:cNvPr id="12" name="11 - Εικόνα" descr="CLIP ART 2.gif"/>
          <p:cNvPicPr>
            <a:picLocks noChangeAspect="1"/>
          </p:cNvPicPr>
          <p:nvPr/>
        </p:nvPicPr>
        <p:blipFill>
          <a:blip r:embed="rId3"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10" name="9 - Εικόνα" descr="Screenshot_2020-04-13 Η Μπάλα (Κουίζ γνώσεων για την Γ Δ τάξη του Δημοτικού) - Quiz.png"/>
          <p:cNvPicPr>
            <a:picLocks noChangeAspect="1"/>
          </p:cNvPicPr>
          <p:nvPr/>
        </p:nvPicPr>
        <p:blipFill>
          <a:blip r:embed="rId3" cstate="print"/>
          <a:stretch>
            <a:fillRect/>
          </a:stretch>
        </p:blipFill>
        <p:spPr>
          <a:xfrm>
            <a:off x="2195736" y="2852936"/>
            <a:ext cx="4819253" cy="2265675"/>
          </a:xfrm>
          <a:prstGeom prst="rect">
            <a:avLst/>
          </a:prstGeom>
        </p:spPr>
      </p:pic>
      <p:sp>
        <p:nvSpPr>
          <p:cNvPr id="11" name="10 - TextBox"/>
          <p:cNvSpPr txBox="1"/>
          <p:nvPr/>
        </p:nvSpPr>
        <p:spPr>
          <a:xfrm>
            <a:off x="2771800" y="5157192"/>
            <a:ext cx="4176464" cy="369332"/>
          </a:xfrm>
          <a:prstGeom prst="rect">
            <a:avLst/>
          </a:prstGeom>
          <a:noFill/>
        </p:spPr>
        <p:txBody>
          <a:bodyPr wrap="square" rtlCol="0">
            <a:spAutoFit/>
          </a:bodyPr>
          <a:lstStyle/>
          <a:p>
            <a:r>
              <a:rPr lang="en-US" dirty="0" smtClean="0">
                <a:hlinkClick r:id="rId4"/>
              </a:rPr>
              <a:t>https://wordwall.net/resource/1424362/</a:t>
            </a:r>
            <a:r>
              <a:rPr lang="el-GR" dirty="0" smtClean="0"/>
              <a:t> </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251520" y="908720"/>
            <a:ext cx="792088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r>
              <a:rPr lang="el-GR" dirty="0" smtClean="0"/>
              <a:t>Μπορείτε να το αφήσετε να δει και την κίνηση της φιγούρας</a:t>
            </a:r>
            <a:r>
              <a:rPr lang="en-US" dirty="0" smtClean="0"/>
              <a:t> </a:t>
            </a:r>
            <a:r>
              <a:rPr lang="en-US" b="1" dirty="0" smtClean="0">
                <a:latin typeface="Cambria" pitchFamily="18" charset="0"/>
                <a:ea typeface="Cambria" pitchFamily="18" charset="0"/>
              </a:rPr>
              <a:t>(</a:t>
            </a:r>
            <a:r>
              <a:rPr lang="el-GR" b="1" dirty="0" smtClean="0">
                <a:latin typeface="Cambria" pitchFamily="18" charset="0"/>
                <a:ea typeface="Cambria" pitchFamily="18" charset="0"/>
              </a:rPr>
              <a:t>επιλέξτε προβολή παρουσίασης).</a:t>
            </a:r>
            <a:endParaRPr lang="el-GR"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83784115-2EE2-4364-80BD-22EB0A3DFE6E}"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a:bodyPr>
          <a:lstStyle/>
          <a:p>
            <a:pPr>
              <a:buNone/>
            </a:pPr>
            <a:r>
              <a:rPr lang="en-US" b="1" dirty="0" smtClean="0">
                <a:latin typeface="+mj-lt"/>
              </a:rPr>
              <a:t>   </a:t>
            </a:r>
            <a:r>
              <a:rPr lang="el-GR" b="1" dirty="0" smtClean="0">
                <a:latin typeface="+mj-lt"/>
              </a:rPr>
              <a:t>Θέμα: Κίνηση στο χώρο </a:t>
            </a:r>
          </a:p>
          <a:p>
            <a:pPr>
              <a:buNone/>
            </a:pPr>
            <a:r>
              <a:rPr lang="el-GR" dirty="0" smtClean="0"/>
              <a:t>    </a:t>
            </a:r>
          </a:p>
          <a:p>
            <a:pPr>
              <a:buNone/>
            </a:pPr>
            <a:r>
              <a:rPr lang="el-GR" dirty="0" smtClean="0"/>
              <a:t>    </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running.gif"/>
          <p:cNvPicPr>
            <a:picLocks noChangeAspect="1"/>
          </p:cNvPicPr>
          <p:nvPr/>
        </p:nvPicPr>
        <p:blipFill>
          <a:blip r:embed="rId3" cstate="print"/>
          <a:stretch>
            <a:fillRect/>
          </a:stretch>
        </p:blipFill>
        <p:spPr>
          <a:xfrm>
            <a:off x="6695728" y="2276872"/>
            <a:ext cx="2448272" cy="3096344"/>
          </a:xfrm>
          <a:prstGeom prst="rect">
            <a:avLst/>
          </a:prstGeom>
        </p:spPr>
      </p:pic>
      <p:sp>
        <p:nvSpPr>
          <p:cNvPr id="9" name="8 - TextBox"/>
          <p:cNvSpPr txBox="1"/>
          <p:nvPr/>
        </p:nvSpPr>
        <p:spPr>
          <a:xfrm>
            <a:off x="539552" y="2132856"/>
            <a:ext cx="6264696" cy="3785652"/>
          </a:xfrm>
          <a:prstGeom prst="rect">
            <a:avLst/>
          </a:prstGeom>
          <a:noFill/>
        </p:spPr>
        <p:txBody>
          <a:bodyPr wrap="square" rtlCol="0">
            <a:spAutoFit/>
          </a:bodyPr>
          <a:lstStyle/>
          <a:p>
            <a:r>
              <a:rPr lang="el-GR" sz="2400" dirty="0" smtClean="0">
                <a:latin typeface="+mj-lt"/>
              </a:rPr>
              <a:t>Τρέξε επί τόπου ή αν σου επιτρέπει ο χώρος σου τρέξε σε αυτόν για 5 λεπτά. Τέλεια! </a:t>
            </a:r>
          </a:p>
          <a:p>
            <a:r>
              <a:rPr lang="el-GR" sz="2400" dirty="0" smtClean="0">
                <a:latin typeface="+mj-lt"/>
              </a:rPr>
              <a:t>Βάλε μερικά εμπόδια στη διαδρομή (π.χ. πλαστικά ποτήρια ) και πέρνα από πάνω κάθε φορά που φτάνεις στο εμπόδιο ή κάνει μια στροφή γύρω από αυτό!!</a:t>
            </a:r>
          </a:p>
          <a:p>
            <a:endParaRPr lang="el-GR" sz="2400" dirty="0" smtClean="0">
              <a:latin typeface="+mj-lt"/>
            </a:endParaRPr>
          </a:p>
          <a:p>
            <a:endParaRPr lang="el-GR" sz="2400" dirty="0" smtClean="0">
              <a:latin typeface="+mj-lt"/>
            </a:endParaRPr>
          </a:p>
          <a:p>
            <a:endParaRPr lang="el-GR" sz="2400" dirty="0" smtClean="0">
              <a:latin typeface="+mj-lt"/>
            </a:endParaRPr>
          </a:p>
          <a:p>
            <a:endParaRPr lang="el-GR" sz="24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20000"/>
          </a:bodyPr>
          <a:lstStyle/>
          <a:p>
            <a:pPr>
              <a:buNone/>
            </a:pPr>
            <a:r>
              <a:rPr lang="en-US" b="1" dirty="0" smtClean="0">
                <a:latin typeface="+mj-lt"/>
              </a:rPr>
              <a:t>   </a:t>
            </a:r>
            <a:r>
              <a:rPr lang="el-GR" b="1" dirty="0" smtClean="0">
                <a:latin typeface="+mj-lt"/>
              </a:rPr>
              <a:t>Θέμα: Κινητικός συντονισμός – Σχοινάκι</a:t>
            </a:r>
          </a:p>
          <a:p>
            <a:pPr algn="just">
              <a:buNone/>
            </a:pPr>
            <a:r>
              <a:rPr lang="el-GR" dirty="0" smtClean="0"/>
              <a:t>    </a:t>
            </a:r>
            <a:r>
              <a:rPr lang="el-GR" dirty="0" smtClean="0">
                <a:latin typeface="+mj-lt"/>
              </a:rPr>
              <a:t>Επιλέξτε το κατάλληλο μέγεθος σχοινάκι. Με το σχοινάκι διπλωμένο στο μισό, θα πρέπει να φτάνει μέχρι σχεδόν στους ώμους σας. Πιάνουμε το σχοινάκι, με το ένα χέρι για κάθε λαβή. Βάλτε το σχοινάκι πίσω από την πλάτη σας, με την άκρη του να βρίσκεται στις φτέρνες σας. Στη συνέχεια, θα πρέπει να φέρετε το σχοινάκι πάνω από το κεφάλι σας και όταν φτάσει στα πόδια σας, θα πρέπει να πηδάτε. Προσπαθήστε να μην λυγίσουν τα γόνατά σας. Επαναλάβετε όσες φορές μπορείτε, χωρίς να χάσετε το ρυθμό σας. Αν σας δυσκολεύει να το κάνετε, δοκιμάστε τις ίδιες κινήσεις χωρίς σχοινάκι.</a:t>
            </a:r>
            <a:endParaRPr lang="el-GR" b="1" dirty="0" smtClean="0">
              <a:latin typeface="+mj-lt"/>
            </a:endParaRPr>
          </a:p>
          <a:p>
            <a:pPr algn="just">
              <a:buNone/>
            </a:pPr>
            <a:r>
              <a:rPr lang="el-GR" dirty="0" smtClean="0">
                <a:latin typeface="+mj-lt"/>
              </a:rPr>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63490" name="Picture 2" descr="Image"/>
          <p:cNvPicPr>
            <a:picLocks noChangeAspect="1" noChangeArrowheads="1" noCrop="1"/>
          </p:cNvPicPr>
          <p:nvPr/>
        </p:nvPicPr>
        <p:blipFill>
          <a:blip r:embed="rId3" cstate="print"/>
          <a:srcRect/>
          <a:stretch>
            <a:fillRect/>
          </a:stretch>
        </p:blipFill>
        <p:spPr bwMode="auto">
          <a:xfrm>
            <a:off x="6876256" y="4007115"/>
            <a:ext cx="2483768" cy="28508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683568" y="1920240"/>
            <a:ext cx="7632848" cy="3524984"/>
          </a:xfrm>
        </p:spPr>
        <p:txBody>
          <a:bodyPr>
            <a:normAutofit lnSpcReduction="10000"/>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4E644AC9-E5A6-43C7-A060-F2B685D3BA8A}"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229200"/>
            <a:ext cx="2734246" cy="1628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να πιείς νερά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62D71FCE-1CB3-4718-9113-D62255B1FC6B}" type="datetime1">
              <a:rPr lang="el-GR" smtClean="0"/>
              <a:pPr/>
              <a:t>27/4/2020</a:t>
            </a:fld>
            <a:endParaRPr lang="el-GR" dirty="0"/>
          </a:p>
        </p:txBody>
      </p:sp>
      <p:pic>
        <p:nvPicPr>
          <p:cNvPr id="11" name="10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pic>
        <p:nvPicPr>
          <p:cNvPr id="12" name="11 - Εικόνα" descr="CLIP ART 2.gif"/>
          <p:cNvPicPr>
            <a:picLocks noChangeAspect="1"/>
          </p:cNvPicPr>
          <p:nvPr/>
        </p:nvPicPr>
        <p:blipFill>
          <a:blip r:embed="rId3" cstate="print"/>
          <a:stretch>
            <a:fillRect/>
          </a:stretch>
        </p:blipFill>
        <p:spPr>
          <a:xfrm>
            <a:off x="5940152" y="1340768"/>
            <a:ext cx="1707618" cy="179299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(5)</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endParaRPr lang="el-GR" b="1" dirty="0" smtClean="0">
              <a:latin typeface="+mj-lt"/>
            </a:endParaRPr>
          </a:p>
          <a:p>
            <a:r>
              <a:rPr lang="el-GR" b="1" dirty="0" smtClean="0">
                <a:latin typeface="+mj-lt"/>
              </a:rPr>
              <a:t>Μπες στον παρακάτω σύνδεσμο και βρες το σωστό!!!</a:t>
            </a:r>
          </a:p>
          <a:p>
            <a:r>
              <a:rPr lang="el-GR" b="1" dirty="0" smtClean="0">
                <a:latin typeface="+mj-lt"/>
              </a:rPr>
              <a:t>Μην ξεχάσεις να αναζητήσεις πληροφορίες από το βιβλίο σου!!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10" name="9 - Εικόνα" descr="Screenshot_2020-04-13 Η Μπάλα (Κουίζ γνώσεων για την Γ Δ τάξη του Δημοτικού) - Quiz.png"/>
          <p:cNvPicPr>
            <a:picLocks noChangeAspect="1"/>
          </p:cNvPicPr>
          <p:nvPr/>
        </p:nvPicPr>
        <p:blipFill>
          <a:blip r:embed="rId3" cstate="print"/>
          <a:stretch>
            <a:fillRect/>
          </a:stretch>
        </p:blipFill>
        <p:spPr>
          <a:xfrm>
            <a:off x="2195736" y="2852936"/>
            <a:ext cx="4819253" cy="2265675"/>
          </a:xfrm>
          <a:prstGeom prst="rect">
            <a:avLst/>
          </a:prstGeom>
        </p:spPr>
      </p:pic>
      <p:sp>
        <p:nvSpPr>
          <p:cNvPr id="11" name="10 - TextBox"/>
          <p:cNvSpPr txBox="1"/>
          <p:nvPr/>
        </p:nvSpPr>
        <p:spPr>
          <a:xfrm>
            <a:off x="2771800" y="5157192"/>
            <a:ext cx="4176464" cy="369332"/>
          </a:xfrm>
          <a:prstGeom prst="rect">
            <a:avLst/>
          </a:prstGeom>
          <a:noFill/>
        </p:spPr>
        <p:txBody>
          <a:bodyPr wrap="square" rtlCol="0">
            <a:spAutoFit/>
          </a:bodyPr>
          <a:lstStyle/>
          <a:p>
            <a:r>
              <a:rPr lang="en-US" dirty="0" smtClean="0">
                <a:hlinkClick r:id="rId4"/>
              </a:rPr>
              <a:t>https://wordwall.net/resource/1424362/</a:t>
            </a:r>
            <a:r>
              <a:rPr lang="el-GR" dirty="0" smtClean="0"/>
              <a:t>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323528" y="1052736"/>
            <a:ext cx="7920880" cy="4752528"/>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 Ιδανικά αφήστε το να δει την προβολή της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9920F7D-11C6-4549-ADAB-C40AD81A4345}"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sp>
        <p:nvSpPr>
          <p:cNvPr id="14" name="13 - Οδοντωτό δεξιό βέλος"/>
          <p:cNvSpPr/>
          <p:nvPr/>
        </p:nvSpPr>
        <p:spPr>
          <a:xfrm>
            <a:off x="4067944" y="501317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508104" y="4941168"/>
            <a:ext cx="3456384" cy="830997"/>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ups)</a:t>
            </a:r>
            <a:r>
              <a:rPr lang="el-GR" sz="1600" dirty="0" smtClean="0">
                <a:latin typeface="+mj-lt"/>
              </a:rPr>
              <a:t>. Μην ξεχνάς να αναπνέεις σωστά!!</a:t>
            </a: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17" name="16 - Εικόνα" descr="running.gif"/>
          <p:cNvPicPr>
            <a:picLocks noChangeAspect="1"/>
          </p:cNvPicPr>
          <p:nvPr/>
        </p:nvPicPr>
        <p:blipFill>
          <a:blip r:embed="rId2" cstate="print"/>
          <a:stretch>
            <a:fillRect/>
          </a:stretch>
        </p:blipFill>
        <p:spPr>
          <a:xfrm>
            <a:off x="395536" y="2060848"/>
            <a:ext cx="1905000" cy="1905000"/>
          </a:xfrm>
          <a:prstGeom prst="rect">
            <a:avLst/>
          </a:prstGeom>
        </p:spPr>
      </p:pic>
      <p:pic>
        <p:nvPicPr>
          <p:cNvPr id="24" name="23 - Θέση περιεχομένου" descr="pushup.gif"/>
          <p:cNvPicPr>
            <a:picLocks noGrp="1" noChangeAspect="1"/>
          </p:cNvPicPr>
          <p:nvPr>
            <p:ph sz="quarter" idx="1"/>
          </p:nvPr>
        </p:nvPicPr>
        <p:blipFill>
          <a:blip r:embed="rId3" cstate="print"/>
          <a:stretch>
            <a:fillRect/>
          </a:stretch>
        </p:blipFill>
        <p:spPr>
          <a:xfrm>
            <a:off x="1043608" y="3717032"/>
            <a:ext cx="2808312" cy="2481064"/>
          </a:xfrm>
        </p:spPr>
      </p:pic>
      <p:pic>
        <p:nvPicPr>
          <p:cNvPr id="25" name="24 - Εικόνα" descr="CLIP ART 1.gif"/>
          <p:cNvPicPr>
            <a:picLocks noChangeAspect="1"/>
          </p:cNvPicPr>
          <p:nvPr/>
        </p:nvPicPr>
        <p:blipFill>
          <a:blip r:embed="rId4"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308324"/>
          </a:xfrm>
          <a:prstGeom prst="rect">
            <a:avLst/>
          </a:prstGeom>
          <a:noFill/>
        </p:spPr>
        <p:txBody>
          <a:bodyPr wrap="square" rtlCol="0">
            <a:spAutoFit/>
          </a:bodyPr>
          <a:lstStyle/>
          <a:p>
            <a:pPr algn="just"/>
            <a:r>
              <a:rPr lang="el-GR" dirty="0" smtClean="0">
                <a:latin typeface="+mj-lt"/>
              </a:rPr>
              <a:t>Έλα στην κάτω θέση. Προσπάθησε να φτάσεις τις μύτες των ποδιών σου!! Μην λυγίσεις τα γόνατά σου! Αν δεν φτάνεις δεν πειράζει. Προσπάθησε να πιάσεις τους αστραγάλους σου ή τις κνήμες σου!!Προσπάθησε σε όποια θέση φτάσεις να μετρήσεις μέχρι το 3!!Μπράβο σου!!!</a:t>
            </a:r>
            <a:endParaRPr lang="el-GR" dirty="0">
              <a:latin typeface="+mj-lt"/>
            </a:endParaRPr>
          </a:p>
        </p:txBody>
      </p:sp>
      <p:sp>
        <p:nvSpPr>
          <p:cNvPr id="14" name="13 - Οδοντωτό δεξιό βέλος"/>
          <p:cNvSpPr/>
          <p:nvPr/>
        </p:nvSpPr>
        <p:spPr>
          <a:xfrm>
            <a:off x="3923928" y="515719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pPr algn="just"/>
            <a:r>
              <a:rPr lang="el-GR" dirty="0" smtClean="0">
                <a:latin typeface="+mj-lt"/>
              </a:rPr>
              <a:t>Κάνε 3 σετ από 10 κοιλιακούς. Φέρε και τα 2 χέρια μπροστά από το στήθος όπως στην εικόνα. Μην ξεχνάς να αναπνέεις σωστά!!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FB0E6A75-B9DA-449F-9925-595A94B67181}" type="datetime1">
              <a:rPr lang="el-GR" smtClean="0"/>
              <a:pPr/>
              <a:t>27/4/2020</a:t>
            </a:fld>
            <a:endParaRPr lang="el-GR" dirty="0"/>
          </a:p>
        </p:txBody>
      </p:sp>
      <p:pic>
        <p:nvPicPr>
          <p:cNvPr id="19" name="18 - Θέση περιεχομένου" descr="curlup.gif"/>
          <p:cNvPicPr>
            <a:picLocks noGrp="1" noChangeAspect="1"/>
          </p:cNvPicPr>
          <p:nvPr>
            <p:ph sz="quarter" idx="1"/>
          </p:nvPr>
        </p:nvPicPr>
        <p:blipFill>
          <a:blip r:embed="rId2" cstate="print"/>
          <a:stretch>
            <a:fillRect/>
          </a:stretch>
        </p:blipFill>
        <p:spPr>
          <a:xfrm>
            <a:off x="1907704" y="4221088"/>
            <a:ext cx="1905000" cy="1905000"/>
          </a:xfrm>
        </p:spPr>
      </p:pic>
      <p:pic>
        <p:nvPicPr>
          <p:cNvPr id="20" name="19 - Εικόνα" descr="CLIP ART 1.gif"/>
          <p:cNvPicPr>
            <a:picLocks noChangeAspect="1"/>
          </p:cNvPicPr>
          <p:nvPr/>
        </p:nvPicPr>
        <p:blipFill>
          <a:blip r:embed="rId3" cstate="print"/>
          <a:stretch>
            <a:fillRect/>
          </a:stretch>
        </p:blipFill>
        <p:spPr>
          <a:xfrm>
            <a:off x="1" y="5483889"/>
            <a:ext cx="1979711" cy="1374110"/>
          </a:xfrm>
          <a:prstGeom prst="rect">
            <a:avLst/>
          </a:prstGeom>
        </p:spPr>
      </p:pic>
      <p:pic>
        <p:nvPicPr>
          <p:cNvPr id="21" name="20 - Εικόνα" descr="legstretch.gif"/>
          <p:cNvPicPr>
            <a:picLocks noChangeAspect="1"/>
          </p:cNvPicPr>
          <p:nvPr/>
        </p:nvPicPr>
        <p:blipFill>
          <a:blip r:embed="rId4" cstate="print"/>
          <a:stretch>
            <a:fillRect/>
          </a:stretch>
        </p:blipFill>
        <p:spPr>
          <a:xfrm>
            <a:off x="572344" y="1445568"/>
            <a:ext cx="2343472" cy="2343472"/>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
        <p:nvSpPr>
          <p:cNvPr id="11" name="10 - Οδοντωτό δεξιό βέλος"/>
          <p:cNvSpPr/>
          <p:nvPr/>
        </p:nvSpPr>
        <p:spPr>
          <a:xfrm>
            <a:off x="2771800" y="227687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499992" y="1916832"/>
            <a:ext cx="2736304" cy="1754326"/>
          </a:xfrm>
          <a:prstGeom prst="rect">
            <a:avLst/>
          </a:prstGeom>
          <a:noFill/>
        </p:spPr>
        <p:txBody>
          <a:bodyPr wrap="square" rtlCol="0">
            <a:spAutoFit/>
          </a:bodyPr>
          <a:lstStyle/>
          <a:p>
            <a:pPr algn="just"/>
            <a:r>
              <a:rPr lang="el-GR" dirty="0" smtClean="0">
                <a:latin typeface="+mj-lt"/>
              </a:rPr>
              <a:t>Κάνε 2 σετ από 10 κάθετα αλματάκια !! Είναι σημαντικά σε πολλά αθλήματα!! Κάνε άλλα 2 σετ με άλματα δεξιά –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293096"/>
            <a:ext cx="2736304" cy="2031325"/>
          </a:xfrm>
          <a:prstGeom prst="rect">
            <a:avLst/>
          </a:prstGeom>
          <a:noFill/>
        </p:spPr>
        <p:txBody>
          <a:bodyPr wrap="square" rtlCol="0">
            <a:spAutoFit/>
          </a:bodyPr>
          <a:lstStyle/>
          <a:p>
            <a:r>
              <a:rPr lang="el-GR" dirty="0" smtClean="0">
                <a:latin typeface="+mj-lt"/>
              </a:rPr>
              <a:t>Ας δοκιμάσουμε να πιάσουμε εναλλάξ τα πέλματα μας!! </a:t>
            </a:r>
          </a:p>
          <a:p>
            <a:r>
              <a:rPr lang="el-GR" dirty="0" smtClean="0">
                <a:latin typeface="+mj-lt"/>
              </a:rPr>
              <a:t>Μην ξεχνάς αντίθετο χέρι-αντίθετο πόδι!! </a:t>
            </a:r>
          </a:p>
          <a:p>
            <a:r>
              <a:rPr lang="el-GR" dirty="0" smtClean="0">
                <a:latin typeface="+mj-lt"/>
              </a:rPr>
              <a:t>3 σετ από 10 επαναλήψεις είναι καλά!!!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EF77936F-0B7C-4B3E-8F57-996B5FF44706}" type="datetime1">
              <a:rPr lang="el-GR" smtClean="0"/>
              <a:pPr/>
              <a:t>27/4/2020</a:t>
            </a:fld>
            <a:endParaRPr lang="el-GR" dirty="0"/>
          </a:p>
        </p:txBody>
      </p:sp>
      <p:pic>
        <p:nvPicPr>
          <p:cNvPr id="17" name="16 - Εικόνα" descr="jumping.gif"/>
          <p:cNvPicPr>
            <a:picLocks noChangeAspect="1"/>
          </p:cNvPicPr>
          <p:nvPr/>
        </p:nvPicPr>
        <p:blipFill>
          <a:blip r:embed="rId2" cstate="print"/>
          <a:stretch>
            <a:fillRect/>
          </a:stretch>
        </p:blipFill>
        <p:spPr>
          <a:xfrm>
            <a:off x="971600" y="1412776"/>
            <a:ext cx="1905000" cy="1905000"/>
          </a:xfrm>
          <a:prstGeom prst="rect">
            <a:avLst/>
          </a:prstGeom>
        </p:spPr>
      </p:pic>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0" name="19 - Θέση περιεχομένου" descr="toetouches.gif"/>
          <p:cNvPicPr>
            <a:picLocks noGrp="1" noChangeAspect="1"/>
          </p:cNvPicPr>
          <p:nvPr>
            <p:ph sz="quarter" idx="1"/>
          </p:nvPr>
        </p:nvPicPr>
        <p:blipFill>
          <a:blip r:embed="rId4" cstate="print"/>
          <a:stretch>
            <a:fillRect/>
          </a:stretch>
        </p:blipFill>
        <p:spPr>
          <a:xfrm>
            <a:off x="611560" y="3501008"/>
            <a:ext cx="2409056" cy="2409056"/>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Οδοντωτό δεξιό βέλος"/>
          <p:cNvSpPr/>
          <p:nvPr/>
        </p:nvSpPr>
        <p:spPr>
          <a:xfrm>
            <a:off x="341987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744416" cy="1200329"/>
          </a:xfrm>
          <a:prstGeom prst="rect">
            <a:avLst/>
          </a:prstGeom>
          <a:noFill/>
        </p:spPr>
        <p:txBody>
          <a:bodyPr wrap="square" rtlCol="0">
            <a:spAutoFit/>
          </a:bodyPr>
          <a:lstStyle/>
          <a:p>
            <a:pPr algn="just"/>
            <a:r>
              <a:rPr lang="el-GR" dirty="0" smtClean="0">
                <a:latin typeface="+mj-lt"/>
              </a:rPr>
              <a:t>Κάνε μερικά άλματα με άνοιγμα και κλείσιμο χεριών!!! Σίγουρα το έχουμε κάνει στο προαύλιο του σχολείου!! Χτύπα παλαμάκι ψηλά!!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31141300-8B20-428A-BD34-4949AA59FE03}" type="datetime1">
              <a:rPr lang="el-GR" smtClean="0"/>
              <a:pPr/>
              <a:t>27/4/2020</a:t>
            </a:fld>
            <a:endParaRPr lang="el-GR" dirty="0"/>
          </a:p>
        </p:txBody>
      </p:sp>
      <p:pic>
        <p:nvPicPr>
          <p:cNvPr id="7172" name="Picture 4" descr="Image"/>
          <p:cNvPicPr>
            <a:picLocks noChangeAspect="1" noChangeArrowheads="1" noCrop="1"/>
          </p:cNvPicPr>
          <p:nvPr/>
        </p:nvPicPr>
        <p:blipFill>
          <a:blip r:embed="rId2" cstate="print"/>
          <a:srcRect/>
          <a:stretch>
            <a:fillRect/>
          </a:stretch>
        </p:blipFill>
        <p:spPr bwMode="auto">
          <a:xfrm>
            <a:off x="323528" y="1772816"/>
            <a:ext cx="3168352" cy="1905000"/>
          </a:xfrm>
          <a:prstGeom prst="rect">
            <a:avLst/>
          </a:prstGeom>
          <a:noFill/>
        </p:spPr>
      </p:pic>
      <p:sp>
        <p:nvSpPr>
          <p:cNvPr id="17" name="16 - TextBox"/>
          <p:cNvSpPr txBox="1"/>
          <p:nvPr/>
        </p:nvSpPr>
        <p:spPr>
          <a:xfrm>
            <a:off x="4644008" y="1268760"/>
            <a:ext cx="4032448" cy="3416320"/>
          </a:xfrm>
          <a:prstGeom prst="rect">
            <a:avLst/>
          </a:prstGeom>
          <a:noFill/>
        </p:spPr>
        <p:txBody>
          <a:bodyPr wrap="square" rtlCol="0">
            <a:spAutoFit/>
          </a:bodyPr>
          <a:lstStyle/>
          <a:p>
            <a:pPr algn="just"/>
            <a:r>
              <a:rPr lang="el-GR" dirty="0" smtClean="0">
                <a:latin typeface="+mj-lt"/>
              </a:rPr>
              <a:t>Δοκίμασε να κάνεις μερικές προβολές ποδιών! Βεβαιώσου ότι το μπροστινό πόδι πατάει σταθερά στο πάτωμα! Η σπονδυλική στήλη να είναι ευθεία. Το πόδι που κινείται μπροστά να σχηματίζει 90</a:t>
            </a:r>
            <a:r>
              <a:rPr lang="el-GR" baseline="30000" dirty="0" smtClean="0">
                <a:latin typeface="+mj-lt"/>
              </a:rPr>
              <a:t>ο</a:t>
            </a:r>
            <a:r>
              <a:rPr lang="el-GR" dirty="0" smtClean="0">
                <a:latin typeface="+mj-lt"/>
              </a:rPr>
              <a:t> γωνία στο γόνατο! Μην κάνεις υπερβολικό άνοιγμα στα πόδια σου και να μην περνάει το γόνατο την μύτη του ποδιού σου!!! Κάνε μερικές επαναλήψεις!</a:t>
            </a:r>
          </a:p>
          <a:p>
            <a:endParaRPr lang="el-GR" dirty="0" smtClean="0"/>
          </a:p>
          <a:p>
            <a:r>
              <a:rPr lang="el-GR" dirty="0" smtClean="0"/>
              <a:t> </a:t>
            </a:r>
            <a:endParaRPr lang="el-GR" dirty="0"/>
          </a:p>
        </p:txBody>
      </p:sp>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1" name="20 - Θέση περιεχομένου" descr="jumpingjacks.gif"/>
          <p:cNvPicPr>
            <a:picLocks noGrp="1" noChangeAspect="1"/>
          </p:cNvPicPr>
          <p:nvPr>
            <p:ph sz="quarter" idx="1"/>
          </p:nvPr>
        </p:nvPicPr>
        <p:blipFill>
          <a:blip r:embed="rId4" cstate="print"/>
          <a:stretch>
            <a:fillRect/>
          </a:stretch>
        </p:blipFill>
        <p:spPr>
          <a:xfrm>
            <a:off x="1115616" y="3933056"/>
            <a:ext cx="1905000" cy="1905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sp>
        <p:nvSpPr>
          <p:cNvPr id="3" name="2 - Θέση περιεχομένου"/>
          <p:cNvSpPr>
            <a:spLocks noGrp="1"/>
          </p:cNvSpPr>
          <p:nvPr>
            <p:ph sz="quarter" idx="1"/>
          </p:nvPr>
        </p:nvSpPr>
        <p:spPr>
          <a:xfrm>
            <a:off x="467544" y="1268760"/>
            <a:ext cx="7776864"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BF1153E-4595-4083-B33D-6CABC8D953D0}"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0" y="5383927"/>
            <a:ext cx="2123728" cy="1474072"/>
          </a:xfrm>
          <a:prstGeom prst="rect">
            <a:avLst/>
          </a:prstGeom>
        </p:spPr>
      </p:pic>
      <p:pic>
        <p:nvPicPr>
          <p:cNvPr id="11" name="10 - Εικόνα" descr="CLIP ART 2.gif"/>
          <p:cNvPicPr>
            <a:picLocks noChangeAspect="1"/>
          </p:cNvPicPr>
          <p:nvPr/>
        </p:nvPicPr>
        <p:blipFill>
          <a:blip r:embed="rId3" cstate="print"/>
          <a:stretch>
            <a:fillRect/>
          </a:stretch>
        </p:blipFill>
        <p:spPr>
          <a:xfrm>
            <a:off x="6012160" y="1196752"/>
            <a:ext cx="1962145" cy="206025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38</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754326"/>
          </a:xfrm>
          <a:prstGeom prst="rect">
            <a:avLst/>
          </a:prstGeom>
        </p:spPr>
        <p:txBody>
          <a:bodyPr wrap="square">
            <a:spAutoFit/>
          </a:bodyPr>
          <a:lstStyle/>
          <a:p>
            <a:r>
              <a:rPr lang="el-GR" b="1" dirty="0" smtClean="0">
                <a:latin typeface="+mj-lt"/>
              </a:rPr>
              <a:t>«Μένω σπίτι και χτυπάω το σωστό»</a:t>
            </a:r>
          </a:p>
          <a:p>
            <a:endParaRPr lang="el-GR" b="1" dirty="0" smtClean="0">
              <a:latin typeface="+mj-lt"/>
            </a:endParaRPr>
          </a:p>
          <a:p>
            <a:r>
              <a:rPr lang="el-GR" b="1" dirty="0" smtClean="0">
                <a:latin typeface="+mj-lt"/>
              </a:rPr>
              <a:t>Μπες στον παρακάτω σύνδεσμο και χτύπα το σωστό!!! </a:t>
            </a:r>
          </a:p>
          <a:p>
            <a:endParaRPr lang="el-GR" b="1" dirty="0" smtClean="0">
              <a:latin typeface="+mj-lt"/>
            </a:endParaRPr>
          </a:p>
          <a:p>
            <a:endParaRPr lang="el-GR" b="1" dirty="0" smtClean="0">
              <a:latin typeface="+mj-lt"/>
            </a:endParaRPr>
          </a:p>
          <a:p>
            <a:r>
              <a:rPr lang="el-GR" b="1" dirty="0" smtClean="0">
                <a:latin typeface="+mj-lt"/>
              </a:rPr>
              <a:t> </a:t>
            </a:r>
            <a:endParaRPr lang="el-GR" b="1" dirty="0">
              <a:latin typeface="+mj-lt"/>
            </a:endParaRPr>
          </a:p>
        </p:txBody>
      </p:sp>
      <p:pic>
        <p:nvPicPr>
          <p:cNvPr id="62466" name="Picture 2">
            <a:hlinkClick r:id="rId3"/>
          </p:cNvPr>
          <p:cNvPicPr>
            <a:picLocks noChangeAspect="1" noChangeArrowheads="1"/>
          </p:cNvPicPr>
          <p:nvPr/>
        </p:nvPicPr>
        <p:blipFill>
          <a:blip r:embed="rId4" cstate="print"/>
          <a:srcRect/>
          <a:stretch>
            <a:fillRect/>
          </a:stretch>
        </p:blipFill>
        <p:spPr bwMode="auto">
          <a:xfrm>
            <a:off x="2195736" y="3068960"/>
            <a:ext cx="4464496" cy="1831653"/>
          </a:xfrm>
          <a:prstGeom prst="rect">
            <a:avLst/>
          </a:prstGeom>
          <a:noFill/>
          <a:ln w="9525">
            <a:noFill/>
            <a:miter lim="800000"/>
            <a:headEnd/>
            <a:tailEnd/>
          </a:ln>
        </p:spPr>
      </p:pic>
      <p:sp>
        <p:nvSpPr>
          <p:cNvPr id="20" name="19 - TextBox">
            <a:hlinkClick r:id="rId5"/>
          </p:cNvPr>
          <p:cNvSpPr txBox="1"/>
          <p:nvPr/>
        </p:nvSpPr>
        <p:spPr>
          <a:xfrm>
            <a:off x="2195736" y="5013176"/>
            <a:ext cx="4392488" cy="646331"/>
          </a:xfrm>
          <a:prstGeom prst="rect">
            <a:avLst/>
          </a:prstGeom>
          <a:noFill/>
        </p:spPr>
        <p:txBody>
          <a:bodyPr wrap="square" rtlCol="0">
            <a:spAutoFit/>
          </a:bodyPr>
          <a:lstStyle/>
          <a:p>
            <a:r>
              <a:rPr lang="en-US" dirty="0" smtClean="0">
                <a:hlinkClick r:id="rId5"/>
              </a:rPr>
              <a:t>https://wordwall.net/resource/1075510/</a:t>
            </a:r>
            <a:endParaRPr lang="el-GR" dirty="0" smtClean="0"/>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323528" y="1052736"/>
            <a:ext cx="7920880" cy="4752528"/>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 Ιδανικά αφήστε το να δει την προβολή της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9920F7D-11C6-4549-ADAB-C40AD81A4345}"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179512" y="980728"/>
            <a:ext cx="7920880" cy="4464496"/>
          </a:xfrm>
        </p:spPr>
        <p:txBody>
          <a:bodyPr>
            <a:normAutofit lnSpcReduction="10000"/>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Μπορείτε να το αφήσετε να δει και την κίνηση της φιγούρας</a:t>
            </a:r>
            <a:r>
              <a:rPr lang="en-US" dirty="0" smtClean="0">
                <a:latin typeface="+mj-lt"/>
              </a:rPr>
              <a:t> </a:t>
            </a:r>
            <a:r>
              <a:rPr lang="en-US" b="1" dirty="0" smtClean="0">
                <a:latin typeface="+mj-lt"/>
              </a:rPr>
              <a:t>(</a:t>
            </a:r>
            <a:r>
              <a:rPr lang="el-GR" b="1" dirty="0" smtClean="0">
                <a:latin typeface="+mj-lt"/>
              </a:rPr>
              <a:t>επιλέξτε προβολή παρουσίασης).</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C5235BA2-AEB6-4BE7-A0F3-F2ED0CFEC623}"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445224"/>
            <a:ext cx="2734246" cy="141277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40</a:t>
            </a:fld>
            <a:endParaRPr lang="el-GR" dirty="0"/>
          </a:p>
        </p:txBody>
      </p:sp>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276872"/>
            <a:ext cx="4320480" cy="1323439"/>
          </a:xfrm>
          <a:prstGeom prst="rect">
            <a:avLst/>
          </a:prstGeom>
          <a:noFill/>
        </p:spPr>
        <p:txBody>
          <a:bodyPr wrap="square" rtlCol="0">
            <a:spAutoFit/>
          </a:bodyPr>
          <a:lstStyle/>
          <a:p>
            <a:r>
              <a:rPr lang="el-GR" sz="1600" dirty="0" smtClean="0">
                <a:latin typeface="+mj-lt"/>
              </a:rPr>
              <a:t>Τρέξε επί τόπου ή αν σου επιτρέπει ο χώρος σου τρέξε σε αυτόν για 5 λεπτά. Τέλεια! </a:t>
            </a:r>
          </a:p>
          <a:p>
            <a:r>
              <a:rPr lang="el-GR" sz="1600" dirty="0" smtClean="0">
                <a:latin typeface="+mj-lt"/>
              </a:rPr>
              <a:t>Τώρα βάλε μερικά εμπόδια στη διαδρομή (καρέκλες, σχοινάκι, λάστιχο) και πέρνα από κάτω κάθε φορά που φτάνεις στο εμπόδιο</a:t>
            </a:r>
            <a:endParaRPr lang="el-GR" sz="1600" dirty="0">
              <a:latin typeface="+mj-lt"/>
            </a:endParaRPr>
          </a:p>
        </p:txBody>
      </p:sp>
      <p:sp>
        <p:nvSpPr>
          <p:cNvPr id="14" name="13 - Οδοντωτό δεξιό βέλος"/>
          <p:cNvSpPr/>
          <p:nvPr/>
        </p:nvSpPr>
        <p:spPr>
          <a:xfrm>
            <a:off x="4067944" y="501317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508104" y="4941168"/>
            <a:ext cx="3456384" cy="830997"/>
          </a:xfrm>
          <a:prstGeom prst="rect">
            <a:avLst/>
          </a:prstGeom>
          <a:noFill/>
        </p:spPr>
        <p:txBody>
          <a:bodyPr wrap="square" rtlCol="0">
            <a:spAutoFit/>
          </a:bodyPr>
          <a:lstStyle/>
          <a:p>
            <a:r>
              <a:rPr lang="el-GR" sz="1600" dirty="0" smtClean="0">
                <a:latin typeface="+mj-lt"/>
              </a:rPr>
              <a:t>Κάνε 3 σετ από 10 κάμψεις  (</a:t>
            </a:r>
            <a:r>
              <a:rPr lang="en-US" sz="1600" dirty="0" smtClean="0">
                <a:latin typeface="+mj-lt"/>
              </a:rPr>
              <a:t>push- ups)</a:t>
            </a:r>
            <a:r>
              <a:rPr lang="el-GR" sz="1600" dirty="0" smtClean="0">
                <a:latin typeface="+mj-lt"/>
              </a:rPr>
              <a:t>. Μην ξεχνάς να αναπνέεις σωστά!!</a:t>
            </a: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17" name="16 - Εικόνα" descr="running.gif"/>
          <p:cNvPicPr>
            <a:picLocks noChangeAspect="1"/>
          </p:cNvPicPr>
          <p:nvPr/>
        </p:nvPicPr>
        <p:blipFill>
          <a:blip r:embed="rId2" cstate="print"/>
          <a:stretch>
            <a:fillRect/>
          </a:stretch>
        </p:blipFill>
        <p:spPr>
          <a:xfrm>
            <a:off x="395536" y="2060848"/>
            <a:ext cx="1905000" cy="1905000"/>
          </a:xfrm>
          <a:prstGeom prst="rect">
            <a:avLst/>
          </a:prstGeom>
        </p:spPr>
      </p:pic>
      <p:pic>
        <p:nvPicPr>
          <p:cNvPr id="24" name="23 - Θέση περιεχομένου" descr="pushup.gif"/>
          <p:cNvPicPr>
            <a:picLocks noGrp="1" noChangeAspect="1"/>
          </p:cNvPicPr>
          <p:nvPr>
            <p:ph sz="quarter" idx="1"/>
          </p:nvPr>
        </p:nvPicPr>
        <p:blipFill>
          <a:blip r:embed="rId3" cstate="print"/>
          <a:stretch>
            <a:fillRect/>
          </a:stretch>
        </p:blipFill>
        <p:spPr>
          <a:xfrm>
            <a:off x="1043608" y="3717032"/>
            <a:ext cx="2808312" cy="2481064"/>
          </a:xfrm>
        </p:spPr>
      </p:pic>
      <p:pic>
        <p:nvPicPr>
          <p:cNvPr id="25" name="24 - Εικόνα" descr="CLIP ART 1.gif"/>
          <p:cNvPicPr>
            <a:picLocks noChangeAspect="1"/>
          </p:cNvPicPr>
          <p:nvPr/>
        </p:nvPicPr>
        <p:blipFill>
          <a:blip r:embed="rId4" cstate="print"/>
          <a:stretch>
            <a:fillRect/>
          </a:stretch>
        </p:blipFill>
        <p:spPr>
          <a:xfrm>
            <a:off x="1" y="5483889"/>
            <a:ext cx="1979711" cy="137411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41</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1556792"/>
            <a:ext cx="4248472" cy="2308324"/>
          </a:xfrm>
          <a:prstGeom prst="rect">
            <a:avLst/>
          </a:prstGeom>
          <a:noFill/>
        </p:spPr>
        <p:txBody>
          <a:bodyPr wrap="square" rtlCol="0">
            <a:spAutoFit/>
          </a:bodyPr>
          <a:lstStyle/>
          <a:p>
            <a:pPr algn="just"/>
            <a:r>
              <a:rPr lang="el-GR" dirty="0" smtClean="0">
                <a:latin typeface="+mj-lt"/>
              </a:rPr>
              <a:t>Έλα στην κάτω θέση. Προσπάθησε να φτάσεις τις μύτες των ποδιών σου!! Μην λυγίσεις τα γόνατά σου! Αν δεν φτάνεις δεν πειράζει. Προσπάθησε να πιάσεις τους αστραγάλους σου ή τις κνήμες σου!!Προσπάθησε σε όποια θέση φτάσεις να μετρήσεις μέχρι το 3!!Μπράβο σου!!!</a:t>
            </a:r>
            <a:endParaRPr lang="el-GR" dirty="0">
              <a:latin typeface="+mj-lt"/>
            </a:endParaRPr>
          </a:p>
        </p:txBody>
      </p:sp>
      <p:sp>
        <p:nvSpPr>
          <p:cNvPr id="14" name="13 - Οδοντωτό δεξιό βέλος"/>
          <p:cNvSpPr/>
          <p:nvPr/>
        </p:nvSpPr>
        <p:spPr>
          <a:xfrm>
            <a:off x="3923928" y="515719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654877"/>
            <a:ext cx="3168352" cy="1477328"/>
          </a:xfrm>
          <a:prstGeom prst="rect">
            <a:avLst/>
          </a:prstGeom>
          <a:noFill/>
        </p:spPr>
        <p:txBody>
          <a:bodyPr wrap="square" rtlCol="0">
            <a:spAutoFit/>
          </a:bodyPr>
          <a:lstStyle/>
          <a:p>
            <a:pPr algn="just"/>
            <a:r>
              <a:rPr lang="el-GR" dirty="0" smtClean="0">
                <a:latin typeface="+mj-lt"/>
              </a:rPr>
              <a:t>Κάνε 3 σετ από 10 κοιλιακούς. Φέρε και τα 2 χέρια μπροστά από το στήθος όπως στην εικόνα. Μην ξεχνάς να αναπνέεις σωστά!!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FB0E6A75-B9DA-449F-9925-595A94B67181}" type="datetime1">
              <a:rPr lang="el-GR" smtClean="0"/>
              <a:pPr/>
              <a:t>27/4/2020</a:t>
            </a:fld>
            <a:endParaRPr lang="el-GR" dirty="0"/>
          </a:p>
        </p:txBody>
      </p:sp>
      <p:pic>
        <p:nvPicPr>
          <p:cNvPr id="19" name="18 - Θέση περιεχομένου" descr="curlup.gif"/>
          <p:cNvPicPr>
            <a:picLocks noGrp="1" noChangeAspect="1"/>
          </p:cNvPicPr>
          <p:nvPr>
            <p:ph sz="quarter" idx="1"/>
          </p:nvPr>
        </p:nvPicPr>
        <p:blipFill>
          <a:blip r:embed="rId2" cstate="print"/>
          <a:stretch>
            <a:fillRect/>
          </a:stretch>
        </p:blipFill>
        <p:spPr>
          <a:xfrm>
            <a:off x="1907704" y="4221088"/>
            <a:ext cx="1905000" cy="1905000"/>
          </a:xfrm>
        </p:spPr>
      </p:pic>
      <p:pic>
        <p:nvPicPr>
          <p:cNvPr id="20" name="19 - Εικόνα" descr="CLIP ART 1.gif"/>
          <p:cNvPicPr>
            <a:picLocks noChangeAspect="1"/>
          </p:cNvPicPr>
          <p:nvPr/>
        </p:nvPicPr>
        <p:blipFill>
          <a:blip r:embed="rId3" cstate="print"/>
          <a:stretch>
            <a:fillRect/>
          </a:stretch>
        </p:blipFill>
        <p:spPr>
          <a:xfrm>
            <a:off x="1" y="5483889"/>
            <a:ext cx="1979711" cy="1374110"/>
          </a:xfrm>
          <a:prstGeom prst="rect">
            <a:avLst/>
          </a:prstGeom>
        </p:spPr>
      </p:pic>
      <p:pic>
        <p:nvPicPr>
          <p:cNvPr id="21" name="20 - Εικόνα" descr="legstretch.gif"/>
          <p:cNvPicPr>
            <a:picLocks noChangeAspect="1"/>
          </p:cNvPicPr>
          <p:nvPr/>
        </p:nvPicPr>
        <p:blipFill>
          <a:blip r:embed="rId4" cstate="print"/>
          <a:stretch>
            <a:fillRect/>
          </a:stretch>
        </p:blipFill>
        <p:spPr>
          <a:xfrm>
            <a:off x="572344" y="1445568"/>
            <a:ext cx="2343472" cy="234347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42</a:t>
            </a:fld>
            <a:endParaRPr lang="el-GR" dirty="0"/>
          </a:p>
        </p:txBody>
      </p:sp>
      <p:sp>
        <p:nvSpPr>
          <p:cNvPr id="11" name="10 - Οδοντωτό δεξιό βέλος"/>
          <p:cNvSpPr/>
          <p:nvPr/>
        </p:nvSpPr>
        <p:spPr>
          <a:xfrm>
            <a:off x="2771800" y="2276872"/>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499992" y="1916832"/>
            <a:ext cx="2736304" cy="1754326"/>
          </a:xfrm>
          <a:prstGeom prst="rect">
            <a:avLst/>
          </a:prstGeom>
          <a:noFill/>
        </p:spPr>
        <p:txBody>
          <a:bodyPr wrap="square" rtlCol="0">
            <a:spAutoFit/>
          </a:bodyPr>
          <a:lstStyle/>
          <a:p>
            <a:pPr algn="just"/>
            <a:r>
              <a:rPr lang="el-GR" dirty="0" smtClean="0">
                <a:latin typeface="+mj-lt"/>
              </a:rPr>
              <a:t>Κάνε 2 σετ από 10 κάθετα αλματάκια !! Είναι σημαντικά σε πολλά αθλήματα!! Κάνε άλλα 2 σετ με άλματα δεξιά – αριστερά!!</a:t>
            </a:r>
            <a:endParaRPr lang="el-GR" dirty="0">
              <a:latin typeface="+mj-lt"/>
            </a:endParaRPr>
          </a:p>
        </p:txBody>
      </p:sp>
      <p:sp>
        <p:nvSpPr>
          <p:cNvPr id="14" name="13 - Οδοντωτό δεξιό βέλος"/>
          <p:cNvSpPr/>
          <p:nvPr/>
        </p:nvSpPr>
        <p:spPr>
          <a:xfrm>
            <a:off x="3059832" y="4653136"/>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293096"/>
            <a:ext cx="2736304" cy="2031325"/>
          </a:xfrm>
          <a:prstGeom prst="rect">
            <a:avLst/>
          </a:prstGeom>
          <a:noFill/>
        </p:spPr>
        <p:txBody>
          <a:bodyPr wrap="square" rtlCol="0">
            <a:spAutoFit/>
          </a:bodyPr>
          <a:lstStyle/>
          <a:p>
            <a:r>
              <a:rPr lang="el-GR" dirty="0" smtClean="0">
                <a:latin typeface="+mj-lt"/>
              </a:rPr>
              <a:t>Ας δοκιμάσουμε να πιάσουμε εναλλάξ τα πέλματα μας!! </a:t>
            </a:r>
          </a:p>
          <a:p>
            <a:r>
              <a:rPr lang="el-GR" dirty="0" smtClean="0">
                <a:latin typeface="+mj-lt"/>
              </a:rPr>
              <a:t>Μην ξεχνάς αντίθετο χέρι-αντίθετο πόδι!! </a:t>
            </a:r>
          </a:p>
          <a:p>
            <a:r>
              <a:rPr lang="el-GR" dirty="0" smtClean="0">
                <a:latin typeface="+mj-lt"/>
              </a:rPr>
              <a:t>3 σετ από 10 επαναλήψεις είναι καλά!!!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EF77936F-0B7C-4B3E-8F57-996B5FF44706}" type="datetime1">
              <a:rPr lang="el-GR" smtClean="0"/>
              <a:pPr/>
              <a:t>27/4/2020</a:t>
            </a:fld>
            <a:endParaRPr lang="el-GR" dirty="0"/>
          </a:p>
        </p:txBody>
      </p:sp>
      <p:pic>
        <p:nvPicPr>
          <p:cNvPr id="17" name="16 - Εικόνα" descr="jumping.gif"/>
          <p:cNvPicPr>
            <a:picLocks noChangeAspect="1"/>
          </p:cNvPicPr>
          <p:nvPr/>
        </p:nvPicPr>
        <p:blipFill>
          <a:blip r:embed="rId2" cstate="print"/>
          <a:stretch>
            <a:fillRect/>
          </a:stretch>
        </p:blipFill>
        <p:spPr>
          <a:xfrm>
            <a:off x="971600" y="1412776"/>
            <a:ext cx="1905000" cy="1905000"/>
          </a:xfrm>
          <a:prstGeom prst="rect">
            <a:avLst/>
          </a:prstGeom>
        </p:spPr>
      </p:pic>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0" name="19 - Θέση περιεχομένου" descr="toetouches.gif"/>
          <p:cNvPicPr>
            <a:picLocks noGrp="1" noChangeAspect="1"/>
          </p:cNvPicPr>
          <p:nvPr>
            <p:ph sz="quarter" idx="1"/>
          </p:nvPr>
        </p:nvPicPr>
        <p:blipFill>
          <a:blip r:embed="rId4" cstate="print"/>
          <a:stretch>
            <a:fillRect/>
          </a:stretch>
        </p:blipFill>
        <p:spPr>
          <a:xfrm>
            <a:off x="611560" y="3501008"/>
            <a:ext cx="2409056" cy="2409056"/>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43</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13 - Οδοντωτό δεξιό βέλος"/>
          <p:cNvSpPr/>
          <p:nvPr/>
        </p:nvSpPr>
        <p:spPr>
          <a:xfrm>
            <a:off x="341987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3744416" cy="1200329"/>
          </a:xfrm>
          <a:prstGeom prst="rect">
            <a:avLst/>
          </a:prstGeom>
          <a:noFill/>
        </p:spPr>
        <p:txBody>
          <a:bodyPr wrap="square" rtlCol="0">
            <a:spAutoFit/>
          </a:bodyPr>
          <a:lstStyle/>
          <a:p>
            <a:pPr algn="just"/>
            <a:r>
              <a:rPr lang="el-GR" dirty="0" smtClean="0">
                <a:latin typeface="+mj-lt"/>
              </a:rPr>
              <a:t>Κάνε μερικά άλματα με άνοιγμα και κλείσιμο χεριών!!! Σίγουρα το έχουμε κάνει στο προαύλιο του σχολείου!! Χτύπα παλαμάκι ψηλά!!</a:t>
            </a:r>
            <a:endParaRPr lang="el-GR" dirty="0">
              <a:latin typeface="+mj-lt"/>
            </a:endParaRPr>
          </a:p>
        </p:txBody>
      </p:sp>
      <p:sp>
        <p:nvSpPr>
          <p:cNvPr id="13" name="4 - Θέση ημερομηνίας"/>
          <p:cNvSpPr>
            <a:spLocks noGrp="1"/>
          </p:cNvSpPr>
          <p:nvPr>
            <p:ph type="dt" sz="half" idx="10"/>
          </p:nvPr>
        </p:nvSpPr>
        <p:spPr>
          <a:xfrm>
            <a:off x="6400800" y="6356350"/>
            <a:ext cx="2289048" cy="365760"/>
          </a:xfrm>
        </p:spPr>
        <p:txBody>
          <a:bodyPr/>
          <a:lstStyle/>
          <a:p>
            <a:fld id="{31141300-8B20-428A-BD34-4949AA59FE03}" type="datetime1">
              <a:rPr lang="el-GR" smtClean="0"/>
              <a:pPr/>
              <a:t>27/4/2020</a:t>
            </a:fld>
            <a:endParaRPr lang="el-GR" dirty="0"/>
          </a:p>
        </p:txBody>
      </p:sp>
      <p:pic>
        <p:nvPicPr>
          <p:cNvPr id="7172" name="Picture 4" descr="Image"/>
          <p:cNvPicPr>
            <a:picLocks noChangeAspect="1" noChangeArrowheads="1" noCrop="1"/>
          </p:cNvPicPr>
          <p:nvPr/>
        </p:nvPicPr>
        <p:blipFill>
          <a:blip r:embed="rId2" cstate="print"/>
          <a:srcRect/>
          <a:stretch>
            <a:fillRect/>
          </a:stretch>
        </p:blipFill>
        <p:spPr bwMode="auto">
          <a:xfrm>
            <a:off x="323528" y="1772816"/>
            <a:ext cx="3168352" cy="1905000"/>
          </a:xfrm>
          <a:prstGeom prst="rect">
            <a:avLst/>
          </a:prstGeom>
          <a:noFill/>
        </p:spPr>
      </p:pic>
      <p:sp>
        <p:nvSpPr>
          <p:cNvPr id="17" name="16 - TextBox"/>
          <p:cNvSpPr txBox="1"/>
          <p:nvPr/>
        </p:nvSpPr>
        <p:spPr>
          <a:xfrm>
            <a:off x="4644008" y="1268760"/>
            <a:ext cx="4032448" cy="3416320"/>
          </a:xfrm>
          <a:prstGeom prst="rect">
            <a:avLst/>
          </a:prstGeom>
          <a:noFill/>
        </p:spPr>
        <p:txBody>
          <a:bodyPr wrap="square" rtlCol="0">
            <a:spAutoFit/>
          </a:bodyPr>
          <a:lstStyle/>
          <a:p>
            <a:pPr algn="just"/>
            <a:r>
              <a:rPr lang="el-GR" dirty="0" smtClean="0">
                <a:latin typeface="+mj-lt"/>
              </a:rPr>
              <a:t>Δοκίμασε να κάνεις μερικές προβολές ποδιών! Βεβαιώσου ότι το μπροστινό πόδι πατάει σταθερά στο πάτωμα! Η σπονδυλική στήλη να είναι ευθεία. Το πόδι που κινείται μπροστά να σχηματίζει 90</a:t>
            </a:r>
            <a:r>
              <a:rPr lang="el-GR" baseline="30000" dirty="0" smtClean="0">
                <a:latin typeface="+mj-lt"/>
              </a:rPr>
              <a:t>ο</a:t>
            </a:r>
            <a:r>
              <a:rPr lang="el-GR" dirty="0" smtClean="0">
                <a:latin typeface="+mj-lt"/>
              </a:rPr>
              <a:t> γωνία στο γόνατο! Μην κάνεις υπερβολικό άνοιγμα στα πόδια σου και να μην περνάει το γόνατο την μύτη του ποδιού σου!!! Κάνε μερικές επαναλήψεις!</a:t>
            </a:r>
          </a:p>
          <a:p>
            <a:endParaRPr lang="el-GR" dirty="0" smtClean="0"/>
          </a:p>
          <a:p>
            <a:r>
              <a:rPr lang="el-GR" dirty="0" smtClean="0"/>
              <a:t> </a:t>
            </a:r>
            <a:endParaRPr lang="el-GR" dirty="0"/>
          </a:p>
        </p:txBody>
      </p:sp>
      <p:pic>
        <p:nvPicPr>
          <p:cNvPr id="18" name="17 - Εικόνα" descr="CLIP ART 1.gif"/>
          <p:cNvPicPr>
            <a:picLocks noChangeAspect="1"/>
          </p:cNvPicPr>
          <p:nvPr/>
        </p:nvPicPr>
        <p:blipFill>
          <a:blip r:embed="rId3" cstate="print"/>
          <a:stretch>
            <a:fillRect/>
          </a:stretch>
        </p:blipFill>
        <p:spPr>
          <a:xfrm>
            <a:off x="0" y="5383927"/>
            <a:ext cx="2123728" cy="1474072"/>
          </a:xfrm>
          <a:prstGeom prst="rect">
            <a:avLst/>
          </a:prstGeom>
        </p:spPr>
      </p:pic>
      <p:pic>
        <p:nvPicPr>
          <p:cNvPr id="21" name="20 - Θέση περιεχομένου" descr="jumpingjacks.gif"/>
          <p:cNvPicPr>
            <a:picLocks noGrp="1" noChangeAspect="1"/>
          </p:cNvPicPr>
          <p:nvPr>
            <p:ph sz="quarter" idx="1"/>
          </p:nvPr>
        </p:nvPicPr>
        <p:blipFill>
          <a:blip r:embed="rId4" cstate="print"/>
          <a:stretch>
            <a:fillRect/>
          </a:stretch>
        </p:blipFill>
        <p:spPr>
          <a:xfrm>
            <a:off x="1115616" y="3933056"/>
            <a:ext cx="1905000" cy="1905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sp>
        <p:nvSpPr>
          <p:cNvPr id="3" name="2 - Θέση περιεχομένου"/>
          <p:cNvSpPr>
            <a:spLocks noGrp="1"/>
          </p:cNvSpPr>
          <p:nvPr>
            <p:ph sz="quarter" idx="1"/>
          </p:nvPr>
        </p:nvSpPr>
        <p:spPr>
          <a:xfrm>
            <a:off x="467544" y="1268760"/>
            <a:ext cx="7776864" cy="5040560"/>
          </a:xfrm>
        </p:spPr>
        <p:txBody>
          <a:bodyPr>
            <a:normAutofit fontScale="850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44</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BF1153E-4595-4083-B33D-6CABC8D953D0}" type="datetime1">
              <a:rPr lang="el-GR" smtClean="0"/>
              <a:pPr/>
              <a:t>27/4/2020</a:t>
            </a:fld>
            <a:endParaRPr lang="el-GR" dirty="0"/>
          </a:p>
        </p:txBody>
      </p:sp>
      <p:pic>
        <p:nvPicPr>
          <p:cNvPr id="9" name="8 - Εικόνα" descr="CLIP ART 1.gif"/>
          <p:cNvPicPr>
            <a:picLocks noChangeAspect="1"/>
          </p:cNvPicPr>
          <p:nvPr/>
        </p:nvPicPr>
        <p:blipFill>
          <a:blip r:embed="rId2" cstate="print"/>
          <a:stretch>
            <a:fillRect/>
          </a:stretch>
        </p:blipFill>
        <p:spPr>
          <a:xfrm>
            <a:off x="0" y="5383927"/>
            <a:ext cx="2123728" cy="1474072"/>
          </a:xfrm>
          <a:prstGeom prst="rect">
            <a:avLst/>
          </a:prstGeom>
        </p:spPr>
      </p:pic>
      <p:pic>
        <p:nvPicPr>
          <p:cNvPr id="11" name="10 - Εικόνα" descr="CLIP ART 2.gif"/>
          <p:cNvPicPr>
            <a:picLocks noChangeAspect="1"/>
          </p:cNvPicPr>
          <p:nvPr/>
        </p:nvPicPr>
        <p:blipFill>
          <a:blip r:embed="rId3" cstate="print"/>
          <a:stretch>
            <a:fillRect/>
          </a:stretch>
        </p:blipFill>
        <p:spPr>
          <a:xfrm>
            <a:off x="6012160" y="1196752"/>
            <a:ext cx="1962145" cy="206025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45</a:t>
            </a:fld>
            <a:endParaRPr lang="el-GR" dirty="0"/>
          </a:p>
        </p:txBody>
      </p:sp>
      <p:sp>
        <p:nvSpPr>
          <p:cNvPr id="16" name="15 - TextBox"/>
          <p:cNvSpPr txBox="1"/>
          <p:nvPr/>
        </p:nvSpPr>
        <p:spPr>
          <a:xfrm>
            <a:off x="467544" y="1268760"/>
            <a:ext cx="8064896" cy="1200329"/>
          </a:xfrm>
          <a:prstGeom prst="rect">
            <a:avLst/>
          </a:prstGeom>
          <a:noFill/>
        </p:spPr>
        <p:txBody>
          <a:bodyPr wrap="square" rtlCol="0">
            <a:spAutoFit/>
          </a:bodyPr>
          <a:lstStyle/>
          <a:p>
            <a:r>
              <a:rPr lang="el-GR" sz="2400" b="1" dirty="0" smtClean="0">
                <a:latin typeface="+mj-lt"/>
              </a:rPr>
              <a:t>Θέμα: Κουίζ γνώσεων</a:t>
            </a:r>
          </a:p>
          <a:p>
            <a:endParaRPr lang="el-GR" sz="2400" b="1" dirty="0" smtClean="0">
              <a:latin typeface="+mj-lt"/>
            </a:endParaRPr>
          </a:p>
          <a:p>
            <a:endParaRPr lang="el-GR" sz="2400" b="1" dirty="0">
              <a:latin typeface="+mj-lt"/>
            </a:endParaRPr>
          </a:p>
        </p:txBody>
      </p:sp>
      <p:sp>
        <p:nvSpPr>
          <p:cNvPr id="13" name="4 - Θέση ημερομηνίας"/>
          <p:cNvSpPr>
            <a:spLocks noGrp="1"/>
          </p:cNvSpPr>
          <p:nvPr>
            <p:ph type="dt" sz="half" idx="10"/>
          </p:nvPr>
        </p:nvSpPr>
        <p:spPr>
          <a:xfrm>
            <a:off x="6400800" y="6519624"/>
            <a:ext cx="2289048" cy="365760"/>
          </a:xfrm>
        </p:spPr>
        <p:txBody>
          <a:bodyPr/>
          <a:lstStyle/>
          <a:p>
            <a:fld id="{973B7FFF-F3F0-4A02-9B66-ADB899510518}" type="datetime1">
              <a:rPr lang="el-GR" smtClean="0"/>
              <a:pPr/>
              <a:t>27/4/2020</a:t>
            </a:fld>
            <a:endParaRPr lang="el-GR" dirty="0"/>
          </a:p>
        </p:txBody>
      </p:sp>
      <p:pic>
        <p:nvPicPr>
          <p:cNvPr id="25" name="24 - Εικόνα" descr="CLIP ART 1.gif"/>
          <p:cNvPicPr>
            <a:picLocks noChangeAspect="1"/>
          </p:cNvPicPr>
          <p:nvPr/>
        </p:nvPicPr>
        <p:blipFill>
          <a:blip r:embed="rId2" cstate="print"/>
          <a:stretch>
            <a:fillRect/>
          </a:stretch>
        </p:blipFill>
        <p:spPr>
          <a:xfrm>
            <a:off x="1" y="5483889"/>
            <a:ext cx="1979711" cy="1374110"/>
          </a:xfrm>
          <a:prstGeom prst="rect">
            <a:avLst/>
          </a:prstGeom>
        </p:spPr>
      </p:pic>
      <p:sp>
        <p:nvSpPr>
          <p:cNvPr id="19" name="18 - Ορθογώνιο"/>
          <p:cNvSpPr/>
          <p:nvPr/>
        </p:nvSpPr>
        <p:spPr>
          <a:xfrm>
            <a:off x="683568" y="1844824"/>
            <a:ext cx="7848872" cy="1477328"/>
          </a:xfrm>
          <a:prstGeom prst="rect">
            <a:avLst/>
          </a:prstGeom>
        </p:spPr>
        <p:txBody>
          <a:bodyPr wrap="square">
            <a:spAutoFit/>
          </a:bodyPr>
          <a:lstStyle/>
          <a:p>
            <a:r>
              <a:rPr lang="el-GR" b="1" dirty="0" smtClean="0">
                <a:latin typeface="+mj-lt"/>
              </a:rPr>
              <a:t>«Μένω σπίτι και χτυπάω το σωστό»</a:t>
            </a:r>
          </a:p>
          <a:p>
            <a:endParaRPr lang="el-GR" b="1" dirty="0" smtClean="0">
              <a:latin typeface="+mj-lt"/>
            </a:endParaRPr>
          </a:p>
          <a:p>
            <a:r>
              <a:rPr lang="el-GR" b="1" dirty="0" smtClean="0">
                <a:latin typeface="+mj-lt"/>
              </a:rPr>
              <a:t>Μπες στον παρακάτω σύνδεσμο και χτύπα το σωστό!!!</a:t>
            </a:r>
          </a:p>
          <a:p>
            <a:endParaRPr lang="el-GR" b="1" dirty="0" smtClean="0">
              <a:latin typeface="+mj-lt"/>
            </a:endParaRPr>
          </a:p>
          <a:p>
            <a:r>
              <a:rPr lang="el-GR" b="1" dirty="0" smtClean="0">
                <a:latin typeface="+mj-lt"/>
              </a:rPr>
              <a:t> </a:t>
            </a:r>
            <a:endParaRPr lang="el-GR" b="1" dirty="0">
              <a:latin typeface="+mj-lt"/>
            </a:endParaRPr>
          </a:p>
        </p:txBody>
      </p:sp>
      <p:pic>
        <p:nvPicPr>
          <p:cNvPr id="62466" name="Picture 2">
            <a:hlinkClick r:id="rId3"/>
          </p:cNvPr>
          <p:cNvPicPr>
            <a:picLocks noChangeAspect="1" noChangeArrowheads="1"/>
          </p:cNvPicPr>
          <p:nvPr/>
        </p:nvPicPr>
        <p:blipFill>
          <a:blip r:embed="rId4" cstate="print"/>
          <a:srcRect/>
          <a:stretch>
            <a:fillRect/>
          </a:stretch>
        </p:blipFill>
        <p:spPr bwMode="auto">
          <a:xfrm>
            <a:off x="2195736" y="3068960"/>
            <a:ext cx="4464496" cy="1831653"/>
          </a:xfrm>
          <a:prstGeom prst="rect">
            <a:avLst/>
          </a:prstGeom>
          <a:noFill/>
          <a:ln w="9525">
            <a:noFill/>
            <a:miter lim="800000"/>
            <a:headEnd/>
            <a:tailEnd/>
          </a:ln>
        </p:spPr>
      </p:pic>
      <p:sp>
        <p:nvSpPr>
          <p:cNvPr id="20" name="19 - TextBox">
            <a:hlinkClick r:id="rId5"/>
          </p:cNvPr>
          <p:cNvSpPr txBox="1"/>
          <p:nvPr/>
        </p:nvSpPr>
        <p:spPr>
          <a:xfrm>
            <a:off x="2195736" y="5013176"/>
            <a:ext cx="4392488" cy="646331"/>
          </a:xfrm>
          <a:prstGeom prst="rect">
            <a:avLst/>
          </a:prstGeom>
          <a:noFill/>
        </p:spPr>
        <p:txBody>
          <a:bodyPr wrap="square" rtlCol="0">
            <a:spAutoFit/>
          </a:bodyPr>
          <a:lstStyle/>
          <a:p>
            <a:r>
              <a:rPr lang="en-US" dirty="0" smtClean="0">
                <a:hlinkClick r:id="rId5"/>
              </a:rPr>
              <a:t>https://wordwall.net/resource/1075510/</a:t>
            </a:r>
            <a:endParaRPr lang="el-GR" dirty="0" smtClean="0"/>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46</a:t>
            </a:fld>
            <a:endParaRPr lang="el-GR" dirty="0"/>
          </a:p>
        </p:txBody>
      </p:sp>
      <p:sp>
        <p:nvSpPr>
          <p:cNvPr id="9" name="8 - TextBox">
            <a:hlinkClick r:id="rId2"/>
          </p:cNvPr>
          <p:cNvSpPr txBox="1"/>
          <p:nvPr/>
        </p:nvSpPr>
        <p:spPr>
          <a:xfrm>
            <a:off x="539552" y="1700809"/>
            <a:ext cx="6984776"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3"/>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4"/>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2"/>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
        <p:nvSpPr>
          <p:cNvPr id="8" name="4 - Θέση ημερομηνίας"/>
          <p:cNvSpPr>
            <a:spLocks noGrp="1"/>
          </p:cNvSpPr>
          <p:nvPr>
            <p:ph type="dt" sz="half" idx="10"/>
          </p:nvPr>
        </p:nvSpPr>
        <p:spPr>
          <a:xfrm>
            <a:off x="6400800" y="6356350"/>
            <a:ext cx="2289048" cy="365760"/>
          </a:xfrm>
        </p:spPr>
        <p:txBody>
          <a:bodyPr/>
          <a:lstStyle/>
          <a:p>
            <a:fld id="{46DA7474-BC92-4788-A7C6-04F35B8C836D}" type="datetime1">
              <a:rPr lang="el-GR" smtClean="0"/>
              <a:pPr/>
              <a:t>27/4/2020</a:t>
            </a:fld>
            <a:endParaRPr lang="el-GR" dirty="0"/>
          </a:p>
        </p:txBody>
      </p:sp>
      <p:pic>
        <p:nvPicPr>
          <p:cNvPr id="11" name="10 - Εικόνα" descr="CLIP ART 1.gif"/>
          <p:cNvPicPr>
            <a:picLocks noChangeAspect="1"/>
          </p:cNvPicPr>
          <p:nvPr/>
        </p:nvPicPr>
        <p:blipFill>
          <a:blip r:embed="rId5" cstate="print"/>
          <a:stretch>
            <a:fillRect/>
          </a:stretch>
        </p:blipFill>
        <p:spPr>
          <a:xfrm>
            <a:off x="0" y="5383927"/>
            <a:ext cx="2123728" cy="1474072"/>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47</a:t>
            </a:fld>
            <a:endParaRPr lang="el-GR" dirty="0"/>
          </a:p>
        </p:txBody>
      </p:sp>
      <p:sp>
        <p:nvSpPr>
          <p:cNvPr id="9" name="8 - TextBox">
            <a:hlinkClick r:id="rId2"/>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3" cstate="print"/>
          <a:srcRect/>
          <a:stretch>
            <a:fillRect/>
          </a:stretch>
        </p:blipFill>
        <p:spPr bwMode="auto">
          <a:xfrm>
            <a:off x="3275856" y="2132856"/>
            <a:ext cx="2600325" cy="2524125"/>
          </a:xfrm>
          <a:prstGeom prst="rect">
            <a:avLst/>
          </a:prstGeom>
          <a:noFill/>
          <a:ln w="9525">
            <a:noFill/>
            <a:miter lim="800000"/>
            <a:headEnd/>
            <a:tailEnd/>
          </a:ln>
        </p:spPr>
      </p:pic>
      <p:sp>
        <p:nvSpPr>
          <p:cNvPr id="7" name="4 - Θέση ημερομηνίας"/>
          <p:cNvSpPr>
            <a:spLocks noGrp="1"/>
          </p:cNvSpPr>
          <p:nvPr>
            <p:ph type="dt" sz="half" idx="10"/>
          </p:nvPr>
        </p:nvSpPr>
        <p:spPr>
          <a:xfrm>
            <a:off x="6400800" y="6356350"/>
            <a:ext cx="2289048" cy="365760"/>
          </a:xfrm>
        </p:spPr>
        <p:txBody>
          <a:bodyPr/>
          <a:lstStyle/>
          <a:p>
            <a:fld id="{0E6DEDEF-F535-4F05-84C7-B6273DE12A4D}" type="datetime1">
              <a:rPr lang="el-GR" smtClean="0"/>
              <a:pPr/>
              <a:t>27/4/2020</a:t>
            </a:fld>
            <a:endParaRPr lang="el-GR" dirty="0"/>
          </a:p>
        </p:txBody>
      </p:sp>
      <p:pic>
        <p:nvPicPr>
          <p:cNvPr id="10" name="9 - Εικόνα" descr="CLIP ART 1.gif"/>
          <p:cNvPicPr>
            <a:picLocks noChangeAspect="1"/>
          </p:cNvPicPr>
          <p:nvPr/>
        </p:nvPicPr>
        <p:blipFill>
          <a:blip r:embed="rId4" cstate="print"/>
          <a:stretch>
            <a:fillRect/>
          </a:stretch>
        </p:blipFill>
        <p:spPr>
          <a:xfrm>
            <a:off x="0" y="5383927"/>
            <a:ext cx="2123728" cy="14740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a:bodyPr>
          <a:lstStyle/>
          <a:p>
            <a:pPr>
              <a:buNone/>
            </a:pPr>
            <a:r>
              <a:rPr lang="en-US" b="1" dirty="0" smtClean="0">
                <a:latin typeface="+mj-lt"/>
              </a:rPr>
              <a:t>  </a:t>
            </a:r>
            <a:r>
              <a:rPr lang="el-GR" b="1" dirty="0" smtClean="0">
                <a:latin typeface="+mj-lt"/>
              </a:rPr>
              <a:t> Θέμα: Στάση σώματος – Περιφορές χεριών</a:t>
            </a:r>
          </a:p>
          <a:p>
            <a:pPr algn="just">
              <a:buNone/>
            </a:pPr>
            <a:r>
              <a:rPr lang="el-GR" dirty="0" smtClean="0">
                <a:latin typeface="+mj-lt"/>
              </a:rPr>
              <a:t>    Παιδιά θέλω να πάρετε μια τέτοια στάση σώματος, που τα πόδια σας να είναι ανοιχτά όσο και οι ώμοι σας. Φέρτε τα χέρια επάνω, ανοιχτά και σχεδόν τεντωμένα στο πλάι!! Αρχίστε να τα κινείτε αργά δημιουργώντας μικρούς κύκλους. Μετά από ένα μικρό χρονικό διάστημα, προσπαθήστε να κάνετε την ίδια κίνηση προς τα πίσω. Δοκιμάστε όσες φορές θέλετε!!!</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40962" name="Picture 2" descr="Image"/>
          <p:cNvPicPr>
            <a:picLocks noChangeAspect="1" noChangeArrowheads="1" noCrop="1"/>
          </p:cNvPicPr>
          <p:nvPr/>
        </p:nvPicPr>
        <p:blipFill>
          <a:blip r:embed="rId3" cstate="print"/>
          <a:srcRect/>
          <a:stretch>
            <a:fillRect/>
          </a:stretch>
        </p:blipFill>
        <p:spPr bwMode="auto">
          <a:xfrm>
            <a:off x="6300192" y="4005064"/>
            <a:ext cx="2843808" cy="31409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sp>
        <p:nvSpPr>
          <p:cNvPr id="3" name="2 - Θέση περιεχομένου"/>
          <p:cNvSpPr>
            <a:spLocks noGrp="1"/>
          </p:cNvSpPr>
          <p:nvPr>
            <p:ph sz="quarter" idx="1"/>
          </p:nvPr>
        </p:nvSpPr>
        <p:spPr>
          <a:xfrm>
            <a:off x="251520" y="1268760"/>
            <a:ext cx="7848872" cy="5184576"/>
          </a:xfrm>
        </p:spPr>
        <p:txBody>
          <a:bodyPr>
            <a:normAutofit fontScale="92500" lnSpcReduction="20000"/>
          </a:bodyPr>
          <a:lstStyle/>
          <a:p>
            <a:pPr>
              <a:buNone/>
            </a:pPr>
            <a:r>
              <a:rPr lang="en-US" b="1" dirty="0" smtClean="0">
                <a:latin typeface="+mj-lt"/>
              </a:rPr>
              <a:t>  </a:t>
            </a:r>
            <a:r>
              <a:rPr lang="el-GR" b="1" dirty="0" smtClean="0">
                <a:latin typeface="+mj-lt"/>
              </a:rPr>
              <a:t> Θέμα: Ισορροπία</a:t>
            </a:r>
          </a:p>
          <a:p>
            <a:pPr>
              <a:buNone/>
            </a:pPr>
            <a:endParaRPr lang="el-GR" b="1" dirty="0" smtClean="0">
              <a:latin typeface="+mj-lt"/>
            </a:endParaRPr>
          </a:p>
          <a:p>
            <a:pPr algn="just">
              <a:buNone/>
            </a:pPr>
            <a:r>
              <a:rPr lang="el-GR" dirty="0" smtClean="0"/>
              <a:t>    </a:t>
            </a:r>
            <a:r>
              <a:rPr lang="el-GR" dirty="0" smtClean="0">
                <a:latin typeface="+mj-lt"/>
              </a:rPr>
              <a:t>Παιδιά τώρα στηριχτείτε στο ένα πόδι. Θα πρέπει το άλλο πόδι να το λυγίσετε στο γόνατο όπως ο ήρωας της εικόνας μας. Πολύ ωραία!!</a:t>
            </a:r>
          </a:p>
          <a:p>
            <a:pPr algn="just">
              <a:buNone/>
            </a:pPr>
            <a:r>
              <a:rPr lang="el-GR" dirty="0" smtClean="0">
                <a:latin typeface="+mj-lt"/>
              </a:rPr>
              <a:t>    Τώρα, θα πρέπει να φέρετε τα χέρια επάνω, ανοιχτά και σχεδόν τεντωμένα στο πλάι για να σας βοηθήσουν να ισορροπήσετε!! Μετρήστε μέχρι το 5 και μετά δοκιμάστε να κάνετε ισορροπία στο άλλο πόδι!!! Δοκιμάστε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8" name="7 - Εικόνα" descr="balance.gif"/>
          <p:cNvPicPr>
            <a:picLocks noChangeAspect="1"/>
          </p:cNvPicPr>
          <p:nvPr/>
        </p:nvPicPr>
        <p:blipFill>
          <a:blip r:embed="rId3" cstate="print"/>
          <a:stretch>
            <a:fillRect/>
          </a:stretch>
        </p:blipFill>
        <p:spPr>
          <a:xfrm>
            <a:off x="5652120" y="4221088"/>
            <a:ext cx="2304256" cy="219303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3</a:t>
            </a:r>
            <a:r>
              <a:rPr lang="el-GR" dirty="0" smtClean="0"/>
              <a:t>)</a:t>
            </a:r>
            <a:endParaRPr lang="el-GR" dirty="0"/>
          </a:p>
        </p:txBody>
      </p:sp>
      <p:sp>
        <p:nvSpPr>
          <p:cNvPr id="3" name="2 - Θέση περιεχομένου"/>
          <p:cNvSpPr>
            <a:spLocks noGrp="1"/>
          </p:cNvSpPr>
          <p:nvPr>
            <p:ph sz="quarter" idx="1"/>
          </p:nvPr>
        </p:nvSpPr>
        <p:spPr>
          <a:xfrm>
            <a:off x="179512" y="1268760"/>
            <a:ext cx="7560840" cy="5589240"/>
          </a:xfrm>
        </p:spPr>
        <p:txBody>
          <a:bodyPr>
            <a:normAutofit fontScale="92500" lnSpcReduction="10000"/>
          </a:bodyPr>
          <a:lstStyle/>
          <a:p>
            <a:pPr>
              <a:buNone/>
            </a:pPr>
            <a:r>
              <a:rPr lang="en-US" b="1" dirty="0" smtClean="0">
                <a:latin typeface="+mj-lt"/>
              </a:rPr>
              <a:t>   </a:t>
            </a:r>
            <a:r>
              <a:rPr lang="el-GR" b="1" dirty="0" smtClean="0">
                <a:latin typeface="+mj-lt"/>
              </a:rPr>
              <a:t>Θέμα: Κινητικός συντονισμός – Άλματα</a:t>
            </a:r>
          </a:p>
          <a:p>
            <a:pPr>
              <a:buNone/>
            </a:pPr>
            <a:r>
              <a:rPr lang="el-GR" dirty="0" smtClean="0"/>
              <a:t>    </a:t>
            </a:r>
          </a:p>
          <a:p>
            <a:pPr>
              <a:buNone/>
            </a:pPr>
            <a:r>
              <a:rPr lang="el-GR" dirty="0" smtClean="0"/>
              <a:t>    </a:t>
            </a:r>
            <a:r>
              <a:rPr lang="el-GR" dirty="0" smtClean="0">
                <a:latin typeface="+mj-lt"/>
              </a:rPr>
              <a:t>Παιδιά θέλω να πάρετε μια στάση σώματος, που τα πόδια σας να είναι κλειστά.  Θέλω να κάνετε ένα άλμα, πηδώντας στον αέρα, σηκώνοντας τα χέρια σας από το πλάι ακριβώς πάνω από τα κεφάλι (χτυπήστε ένα παλαμάκι) και να ανοίξετε και τα πόδια σας!! Όχι πάρα πολύ!!!Χωρίς να σταματήσετε, κάντε ένα άλμα και φέρτε τα χέρια και τα πόδια πίσω στην αρχική θέση. Προσπαθήστε να το κάνετε όσες φορές θέλετε!!</a:t>
            </a:r>
            <a:endParaRPr lang="el-GR" b="1" dirty="0" smtClean="0">
              <a:latin typeface="+mj-lt"/>
            </a:endParaRPr>
          </a:p>
          <a:p>
            <a:pPr algn="just">
              <a:buNone/>
            </a:pPr>
            <a:r>
              <a:rPr lang="el-GR" dirty="0" smtClean="0"/>
              <a:t>    </a:t>
            </a:r>
          </a:p>
          <a:p>
            <a:pPr algn="just">
              <a:buNone/>
            </a:pPr>
            <a:r>
              <a:rPr lang="el-GR" dirty="0" smtClean="0"/>
              <a:t>	</a:t>
            </a:r>
            <a:endParaRPr lang="el-GR" dirty="0" smtClean="0">
              <a:latin typeface="+mj-lt"/>
            </a:endParaRPr>
          </a:p>
          <a:p>
            <a:pPr algn="just">
              <a:buNone/>
            </a:pPr>
            <a:r>
              <a:rPr lang="el-GR" dirty="0" smtClean="0">
                <a:latin typeface="+mj-lt"/>
              </a:rPr>
              <a:t>	</a:t>
            </a:r>
          </a:p>
          <a:p>
            <a:pPr>
              <a:buNone/>
            </a:pPr>
            <a:r>
              <a:rPr lang="el-GR" dirty="0" smtClean="0">
                <a:latin typeface="+mj-lt"/>
              </a:rPr>
              <a:t>     </a:t>
            </a: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DA66D0D1-FE26-4415-A6A1-049E0865DF06}" type="datetime1">
              <a:rPr lang="el-GR" smtClean="0"/>
              <a:pPr/>
              <a:t>27/4/2020</a:t>
            </a:fld>
            <a:endParaRPr lang="el-GR" dirty="0"/>
          </a:p>
        </p:txBody>
      </p:sp>
      <p:pic>
        <p:nvPicPr>
          <p:cNvPr id="10" name="9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9938" name="Picture 2" descr="Image"/>
          <p:cNvPicPr>
            <a:picLocks noChangeAspect="1" noChangeArrowheads="1" noCrop="1"/>
          </p:cNvPicPr>
          <p:nvPr/>
        </p:nvPicPr>
        <p:blipFill>
          <a:blip r:embed="rId3" cstate="print"/>
          <a:srcRect/>
          <a:stretch>
            <a:fillRect/>
          </a:stretch>
        </p:blipFill>
        <p:spPr bwMode="auto">
          <a:xfrm>
            <a:off x="6588224" y="3068960"/>
            <a:ext cx="2987824" cy="32038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4</a:t>
            </a:r>
            <a:r>
              <a:rPr lang="el-GR" dirty="0" smtClean="0"/>
              <a:t>)</a:t>
            </a:r>
            <a:endParaRPr lang="el-GR" dirty="0"/>
          </a:p>
        </p:txBody>
      </p:sp>
      <p:sp>
        <p:nvSpPr>
          <p:cNvPr id="3" name="2 - Θέση περιεχομένου"/>
          <p:cNvSpPr>
            <a:spLocks noGrp="1"/>
          </p:cNvSpPr>
          <p:nvPr>
            <p:ph sz="quarter" idx="1"/>
          </p:nvPr>
        </p:nvSpPr>
        <p:spPr>
          <a:xfrm>
            <a:off x="971600" y="1268760"/>
            <a:ext cx="6984776" cy="4896544"/>
          </a:xfrm>
        </p:spPr>
        <p:txBody>
          <a:bodyPr>
            <a:normAutofit/>
          </a:bodyPr>
          <a:lstStyle/>
          <a:p>
            <a:pPr>
              <a:buNone/>
            </a:pPr>
            <a:r>
              <a:rPr lang="en-US" b="1" dirty="0" smtClean="0">
                <a:latin typeface="+mj-lt"/>
              </a:rPr>
              <a:t>   </a:t>
            </a:r>
            <a:endParaRPr lang="el-GR" b="1" dirty="0" smtClean="0">
              <a:latin typeface="+mj-lt"/>
            </a:endParaRPr>
          </a:p>
          <a:p>
            <a:pPr>
              <a:buNone/>
            </a:pPr>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01208"/>
            <a:ext cx="2734246" cy="1556792"/>
          </a:xfrm>
          <a:prstGeom prst="rect">
            <a:avLst/>
          </a:prstGeom>
        </p:spPr>
      </p:pic>
      <p:pic>
        <p:nvPicPr>
          <p:cNvPr id="38914" name="Picture 2" descr="Image"/>
          <p:cNvPicPr>
            <a:picLocks noChangeAspect="1" noChangeArrowheads="1" noCrop="1"/>
          </p:cNvPicPr>
          <p:nvPr/>
        </p:nvPicPr>
        <p:blipFill>
          <a:blip r:embed="rId3" cstate="print"/>
          <a:srcRect/>
          <a:stretch>
            <a:fillRect/>
          </a:stretch>
        </p:blipFill>
        <p:spPr bwMode="auto">
          <a:xfrm>
            <a:off x="6516216" y="3356992"/>
            <a:ext cx="2627784" cy="2769096"/>
          </a:xfrm>
          <a:prstGeom prst="rect">
            <a:avLst/>
          </a:prstGeom>
          <a:noFill/>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 Άλματα</a:t>
            </a:r>
            <a:endParaRPr lang="el-GR" sz="2400" dirty="0">
              <a:latin typeface="+mj-lt"/>
            </a:endParaRPr>
          </a:p>
        </p:txBody>
      </p:sp>
      <p:sp>
        <p:nvSpPr>
          <p:cNvPr id="13" name="12 - TextBox"/>
          <p:cNvSpPr txBox="1"/>
          <p:nvPr/>
        </p:nvSpPr>
        <p:spPr>
          <a:xfrm>
            <a:off x="539552" y="1772816"/>
            <a:ext cx="7128792" cy="3785652"/>
          </a:xfrm>
          <a:prstGeom prst="rect">
            <a:avLst/>
          </a:prstGeom>
          <a:noFill/>
        </p:spPr>
        <p:txBody>
          <a:bodyPr wrap="square" rtlCol="0">
            <a:spAutoFit/>
          </a:bodyPr>
          <a:lstStyle/>
          <a:p>
            <a:r>
              <a:rPr lang="el-GR" sz="2400" dirty="0" smtClean="0">
                <a:latin typeface="+mj-lt"/>
              </a:rPr>
              <a:t>Το να κάνεις συνεχόμενα άλματα σε κάνει να νιώθεις χαρά!!!</a:t>
            </a:r>
          </a:p>
          <a:p>
            <a:r>
              <a:rPr lang="el-GR" sz="2400" dirty="0" smtClean="0">
                <a:latin typeface="+mj-lt"/>
              </a:rPr>
              <a:t>Σωστά;;;</a:t>
            </a:r>
          </a:p>
          <a:p>
            <a:r>
              <a:rPr lang="el-GR" sz="2400" dirty="0" smtClean="0">
                <a:latin typeface="+mj-lt"/>
              </a:rPr>
              <a:t>Τα άλματα είναι πολύ σημαντικά για όλα σχεδόν τα αθλήματα, όπως το μπάσκετ, το βόλεϊ, το ποδόσφαιρο, ο στίβος κ.α.</a:t>
            </a:r>
          </a:p>
          <a:p>
            <a:r>
              <a:rPr lang="el-GR" sz="2400" dirty="0" smtClean="0">
                <a:latin typeface="+mj-lt"/>
              </a:rPr>
              <a:t>Κάνε 10 άλματα χωρίς να σταματήσεις!!!</a:t>
            </a:r>
          </a:p>
          <a:p>
            <a:r>
              <a:rPr lang="el-GR" sz="2400" dirty="0" smtClean="0">
                <a:latin typeface="+mj-lt"/>
              </a:rPr>
              <a:t>Ξεκουράσου και κάνε το ίδιο άλλη μια φορά!!</a:t>
            </a:r>
          </a:p>
          <a:p>
            <a:r>
              <a:rPr lang="el-GR" sz="2400" dirty="0" smtClean="0">
                <a:latin typeface="+mj-lt"/>
              </a:rPr>
              <a:t>Προσπάθησε να στηρίζεσαι στις «μυτούλες» των</a:t>
            </a:r>
          </a:p>
          <a:p>
            <a:r>
              <a:rPr lang="el-GR" sz="2400" dirty="0" smtClean="0">
                <a:latin typeface="+mj-lt"/>
              </a:rPr>
              <a:t>ποδιών σου!!!</a:t>
            </a:r>
            <a:endParaRPr lang="el-GR" sz="24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a:t>
            </a:r>
            <a:r>
              <a:rPr lang="en-US" dirty="0" smtClean="0"/>
              <a:t>5</a:t>
            </a:r>
            <a:r>
              <a:rPr lang="el-GR" dirty="0" smtClean="0"/>
              <a:t>)</a:t>
            </a:r>
            <a:endParaRPr lang="el-GR" dirty="0"/>
          </a:p>
        </p:txBody>
      </p:sp>
      <p:sp>
        <p:nvSpPr>
          <p:cNvPr id="3" name="2 - Θέση περιεχομένου"/>
          <p:cNvSpPr>
            <a:spLocks noGrp="1"/>
          </p:cNvSpPr>
          <p:nvPr>
            <p:ph sz="quarter" idx="1"/>
          </p:nvPr>
        </p:nvSpPr>
        <p:spPr>
          <a:xfrm>
            <a:off x="251520" y="1268760"/>
            <a:ext cx="7704856" cy="4896544"/>
          </a:xfrm>
        </p:spPr>
        <p:txBody>
          <a:bodyPr>
            <a:normAutofit/>
          </a:bodyPr>
          <a:lstStyle/>
          <a:p>
            <a:pPr>
              <a:buNone/>
            </a:pPr>
            <a:r>
              <a:rPr lang="en-US" b="1" dirty="0" smtClean="0">
                <a:latin typeface="+mj-lt"/>
              </a:rPr>
              <a:t>   </a:t>
            </a:r>
            <a:endParaRPr lang="el-GR" b="1" dirty="0" smtClean="0">
              <a:latin typeface="+mj-lt"/>
            </a:endParaRPr>
          </a:p>
          <a:p>
            <a:pPr algn="just">
              <a:buNone/>
            </a:pPr>
            <a:r>
              <a:rPr lang="el-GR" dirty="0" smtClean="0"/>
              <a:t>    </a:t>
            </a:r>
            <a:r>
              <a:rPr lang="el-GR" dirty="0" smtClean="0">
                <a:latin typeface="+mj-lt"/>
              </a:rPr>
              <a:t>Σταθείτε σε όρθια θέση, με τα πόδια σας ανοιχτά, λίγο περισσότερο από τους ώμους σας και τα χέρια στο πλάι. Χωρίς να λυγίζετε τα γόνατά σας, σκύψτε ελαφρά προς τα εμπρός, φέρτε το δεξί χέρι προς τα κάτω και «στρίβοντας» λίγο το σώμα σας πιάστε το αριστερό σας πόδι. Μόλις το κάνετε αυτό, επιστρέψτε στην αρχική θέση και κάντε το ίδιο με το αριστερό χέρι και το δεξί πόδι. Κάντε το όσες φορές μπορείτε!!! Πολύ καλά!!!</a:t>
            </a:r>
            <a:endParaRPr lang="el-GR" dirty="0">
              <a:latin typeface="+mj-lt"/>
            </a:endParaRPr>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
        <p:nvSpPr>
          <p:cNvPr id="7" name="4 - Θέση ημερομηνίας"/>
          <p:cNvSpPr>
            <a:spLocks noGrp="1"/>
          </p:cNvSpPr>
          <p:nvPr>
            <p:ph type="dt" sz="half" idx="10"/>
          </p:nvPr>
        </p:nvSpPr>
        <p:spPr>
          <a:xfrm>
            <a:off x="6400800" y="6356350"/>
            <a:ext cx="2289048" cy="365760"/>
          </a:xfrm>
        </p:spPr>
        <p:txBody>
          <a:bodyPr/>
          <a:lstStyle/>
          <a:p>
            <a:fld id="{1F506609-DC97-41DA-91E3-D04374176FFF}" type="datetime1">
              <a:rPr lang="el-GR" smtClean="0"/>
              <a:pPr/>
              <a:t>27/4/2020</a:t>
            </a:fld>
            <a:endParaRPr lang="el-GR" dirty="0"/>
          </a:p>
        </p:txBody>
      </p:sp>
      <p:pic>
        <p:nvPicPr>
          <p:cNvPr id="8" name="7 - Εικόνα" descr="7d34dca33b2c32b4984b872998db73e8_exercise-stretching-kids-gif-find-on-gifer_559-388.gif"/>
          <p:cNvPicPr>
            <a:picLocks noChangeAspect="1"/>
          </p:cNvPicPr>
          <p:nvPr/>
        </p:nvPicPr>
        <p:blipFill>
          <a:blip r:embed="rId2" cstate="print"/>
          <a:stretch>
            <a:fillRect/>
          </a:stretch>
        </p:blipFill>
        <p:spPr>
          <a:xfrm>
            <a:off x="0" y="5373216"/>
            <a:ext cx="2734246" cy="1484784"/>
          </a:xfrm>
          <a:prstGeom prst="rect">
            <a:avLst/>
          </a:prstGeom>
        </p:spPr>
      </p:pic>
      <p:sp>
        <p:nvSpPr>
          <p:cNvPr id="12" name="11 - Ορθογώνιο"/>
          <p:cNvSpPr/>
          <p:nvPr/>
        </p:nvSpPr>
        <p:spPr>
          <a:xfrm>
            <a:off x="539552" y="1196752"/>
            <a:ext cx="7632848" cy="461665"/>
          </a:xfrm>
          <a:prstGeom prst="rect">
            <a:avLst/>
          </a:prstGeom>
        </p:spPr>
        <p:txBody>
          <a:bodyPr wrap="square">
            <a:spAutoFit/>
          </a:bodyPr>
          <a:lstStyle/>
          <a:p>
            <a:r>
              <a:rPr lang="el-GR" sz="2400" b="1" dirty="0" smtClean="0">
                <a:latin typeface="+mj-lt"/>
              </a:rPr>
              <a:t>Θέμα: Κινητικός συντονισμός </a:t>
            </a:r>
            <a:endParaRPr lang="el-GR" sz="2400" dirty="0">
              <a:latin typeface="+mj-lt"/>
            </a:endParaRPr>
          </a:p>
        </p:txBody>
      </p:sp>
      <p:pic>
        <p:nvPicPr>
          <p:cNvPr id="11" name="10 - Εικόνα" descr="toetouches.gif"/>
          <p:cNvPicPr>
            <a:picLocks noChangeAspect="1"/>
          </p:cNvPicPr>
          <p:nvPr/>
        </p:nvPicPr>
        <p:blipFill>
          <a:blip r:embed="rId3" cstate="print"/>
          <a:stretch>
            <a:fillRect/>
          </a:stretch>
        </p:blipFill>
        <p:spPr>
          <a:xfrm>
            <a:off x="6876256" y="4221088"/>
            <a:ext cx="2600975" cy="292494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5407</TotalTime>
  <Words>3415</Words>
  <Application>Microsoft Office PowerPoint</Application>
  <PresentationFormat>Προβολή στην οθόνη (4:3)</PresentationFormat>
  <Paragraphs>443</Paragraphs>
  <Slides>47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Ρίζες</vt:lpstr>
      <vt:lpstr>Ασύγχρονη Εκπαίδευση « Μένω σπίτι και γυμνάζομαι»</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Α΄ ΤΑΞΗ                                                              (4)</vt:lpstr>
      <vt:lpstr>Α΄ ΤΑΞΗ                                                              (5)</vt:lpstr>
      <vt:lpstr>Α΄ ΤΑΞΗ                                                              (6)</vt:lpstr>
      <vt:lpstr>Α΄ ΤΑΞΗ                                                              (7)</vt:lpstr>
      <vt:lpstr>Β΄ ΤΑΞΗ (Οδηγίες για τους γονείς)</vt:lpstr>
      <vt:lpstr>Β΄ ΤΑΞΗ                                                              (1)</vt:lpstr>
      <vt:lpstr>Β΄ ΤΑΞΗ                                                              (2)</vt:lpstr>
      <vt:lpstr>Β΄ ΤΑΞΗ                                                              (3)</vt:lpstr>
      <vt:lpstr>Β΄ ΤΑΞΗ                                                              (4)</vt:lpstr>
      <vt:lpstr>Β΄ ΤΑΞΗ                                                              (5)</vt:lpstr>
      <vt:lpstr>Β΄ ΤΑΞΗ                                                              (6)</vt:lpstr>
      <vt:lpstr>Β΄ ΤΑΞΗ                                                              (7)</vt:lpstr>
      <vt:lpstr>Γ΄ ΤΑΞΗ (Οδηγίες για τους γονείς)</vt:lpstr>
      <vt:lpstr>Γ΄ ΤΑΞΗ                                                              (1)</vt:lpstr>
      <vt:lpstr>Γ΄ ΤΑΞΗ                                                              (2)</vt:lpstr>
      <vt:lpstr>Γ΄ ΤΑΞΗ                                                              (3)</vt:lpstr>
      <vt:lpstr>Γ΄ ΤΑΞΗ                                                              (4)</vt:lpstr>
      <vt:lpstr>Γ΄ ΤΑΞΗ                                                              (5)</vt:lpstr>
      <vt:lpstr>Δ΄ ΤΑΞΗ (Οδηγίες για τους γονείς)</vt:lpstr>
      <vt:lpstr>Δ΄ ΤΑΞΗ                                                              (1)</vt:lpstr>
      <vt:lpstr>Δ΄ ΤΑΞΗ                                                              (2)</vt:lpstr>
      <vt:lpstr>Δ΄ ΤΑΞΗ                                                              (3)</vt:lpstr>
      <vt:lpstr>Δ΄ ΤΑΞΗ                                                              (4)</vt:lpstr>
      <vt:lpstr>Δ΄ ΤΑΞΗ                                                              (5)</vt:lpstr>
      <vt:lpstr>Ε΄ ΤΑΞΗ (Οδηγίες για τους γονείς)</vt:lpstr>
      <vt:lpstr>Ε΄ ΤΑΞΗ                                                              (1)</vt:lpstr>
      <vt:lpstr>Ε΄ ΤΑΞΗ                                                              (2)</vt:lpstr>
      <vt:lpstr>Ε΄ ΤΑΞΗ                                                              (3)</vt:lpstr>
      <vt:lpstr>Ε΄ ΤΑΞΗ                                                              (4)</vt:lpstr>
      <vt:lpstr>Ε΄ ΤΑΞΗ                                                              (5)</vt:lpstr>
      <vt:lpstr>Ε΄ ΤΑΞΗ                                                              (6)</vt:lpstr>
      <vt:lpstr>ΣΤ΄ ΤΑΞΗ (Οδηγίες για τους γονείς)</vt:lpstr>
      <vt:lpstr>ΣΤ΄ ΤΑΞΗ                                                              (1)</vt:lpstr>
      <vt:lpstr>ΣΤ΄ ΤΑΞΗ                                                              (2)</vt:lpstr>
      <vt:lpstr>ΣΤ΄ ΤΑΞΗ                                                              (3)</vt:lpstr>
      <vt:lpstr>ΣΤ΄ ΤΑΞΗ                                                              (4)</vt:lpstr>
      <vt:lpstr>ΣΤ΄ ΤΑΞΗ                                                              (5)</vt:lpstr>
      <vt:lpstr>ΣΤ΄ ΤΑΞΗ                                                              (6)</vt:lpstr>
      <vt:lpstr>ΧΡΗΣΙΜΕΣ ΙΣΤΟΣΕΛΙΔΕΣ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mail@39dim-perist.att.sch.gr</cp:lastModifiedBy>
  <cp:revision>202</cp:revision>
  <dcterms:created xsi:type="dcterms:W3CDTF">2020-03-19T17:35:29Z</dcterms:created>
  <dcterms:modified xsi:type="dcterms:W3CDTF">2020-04-27T07:03:05Z</dcterms:modified>
</cp:coreProperties>
</file>